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notesMasterIdLst>
    <p:notesMasterId r:id="rId24"/>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slideLayout" Target="../slideLayouts/slideLayout1.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slideLayout" Target="../slideLayouts/slideLayout1.xml"/><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833199" y="1570911"/>
            <a:ext cx="7477601" cy="3332798"/>
          </a:xfrm>
          <a:prstGeom prst="rect">
            <a:avLst/>
          </a:prstGeom>
          <a:noFill/>
          <a:ln/>
        </p:spPr>
        <p:txBody>
          <a:bodyPr wrap="square" rtlCol="0" anchor="t"/>
          <a:lstStyle/>
          <a:p>
            <a:pPr indent="0" marL="0">
              <a:lnSpc>
                <a:spcPts val="6561"/>
              </a:lnSpc>
              <a:buNone/>
            </a:pPr>
            <a:r>
              <a:rPr lang="en-US" sz="5249" dirty="0">
                <a:solidFill>
                  <a:srgbClr val="312F2B"/>
                </a:solidFill>
                <a:latin typeface="Gelasio" pitchFamily="34" charset="0"/>
                <a:ea typeface="Gelasio" pitchFamily="34" charset="-122"/>
                <a:cs typeface="Gelasio" pitchFamily="34" charset="-120"/>
              </a:rPr>
              <a:t>Objectifs et avantages des systèmes d'informations industriels</a:t>
            </a:r>
            <a:endParaRPr lang="en-US" sz="5249" dirty="0"/>
          </a:p>
        </p:txBody>
      </p:sp>
      <p:sp>
        <p:nvSpPr>
          <p:cNvPr id="5" name="Text 2"/>
          <p:cNvSpPr/>
          <p:nvPr/>
        </p:nvSpPr>
        <p:spPr>
          <a:xfrm>
            <a:off x="833199" y="5236964"/>
            <a:ext cx="7477601" cy="1421606"/>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Les SII ont pour but d'optimiser les opérations, améliorer la qualité, faciliter la prise de décision, la gestion de la chaîne logistique, la collaboration, réduire les coûts et offrir une adaptabilité aux changements. Ils apportent donc des avantages majeurs aux entreprises industrielles.</a:t>
            </a:r>
            <a:endParaRPr lang="en-US" sz="1750" dirty="0"/>
          </a:p>
        </p:txBody>
      </p:sp>
      <p:pic>
        <p:nvPicPr>
          <p:cNvPr id="6" name="Image 1" descr="preencoded.png">    </p:cNvPr>
          <p:cNvPicPr>
            <a:picLocks noChangeAspect="1"/>
          </p:cNvPicPr>
          <p:nvPr/>
        </p:nvPicPr>
        <p:blipFill>
          <a:blip r:embed="rId2"/>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097">
            <a:solidFill>
              <a:srgbClr val="FFFFFF">
                <a:alpha val="64000"/>
              </a:srgbClr>
            </a:solidFill>
            <a:prstDash val="solid"/>
          </a:ln>
        </p:spPr>
      </p:sp>
      <p:sp>
        <p:nvSpPr>
          <p:cNvPr id="4" name="Text 1"/>
          <p:cNvSpPr/>
          <p:nvPr/>
        </p:nvSpPr>
        <p:spPr>
          <a:xfrm>
            <a:off x="2298144" y="581025"/>
            <a:ext cx="10034111" cy="1320403"/>
          </a:xfrm>
          <a:prstGeom prst="rect">
            <a:avLst/>
          </a:prstGeom>
          <a:noFill/>
          <a:ln/>
        </p:spPr>
        <p:txBody>
          <a:bodyPr wrap="square" rtlCol="0" anchor="t"/>
          <a:lstStyle/>
          <a:p>
            <a:pPr indent="0" marL="0">
              <a:lnSpc>
                <a:spcPts val="5198"/>
              </a:lnSpc>
              <a:buNone/>
            </a:pPr>
            <a:r>
              <a:rPr lang="en-US" sz="4158" dirty="0">
                <a:solidFill>
                  <a:srgbClr val="312F2B"/>
                </a:solidFill>
                <a:latin typeface="Gelasio" pitchFamily="34" charset="0"/>
                <a:ea typeface="Gelasio" pitchFamily="34" charset="-122"/>
                <a:cs typeface="Gelasio" pitchFamily="34" charset="-120"/>
              </a:rPr>
              <a:t>3.a. Planification et Optimisation des Flux de Matériaux</a:t>
            </a:r>
            <a:endParaRPr lang="en-US" sz="4158" dirty="0"/>
          </a:p>
        </p:txBody>
      </p:sp>
      <p:sp>
        <p:nvSpPr>
          <p:cNvPr id="5" name="Text 2"/>
          <p:cNvSpPr/>
          <p:nvPr/>
        </p:nvSpPr>
        <p:spPr>
          <a:xfrm>
            <a:off x="2298144" y="2323862"/>
            <a:ext cx="10034111" cy="1013698"/>
          </a:xfrm>
          <a:prstGeom prst="rect">
            <a:avLst/>
          </a:prstGeom>
          <a:noFill/>
          <a:ln/>
        </p:spPr>
        <p:txBody>
          <a:bodyPr wrap="square" rtlCol="0" anchor="t"/>
          <a:lstStyle/>
          <a:p>
            <a:pPr indent="0" marL="0">
              <a:lnSpc>
                <a:spcPts val="2661"/>
              </a:lnSpc>
              <a:buNone/>
            </a:pPr>
            <a:r>
              <a:rPr lang="en-US" sz="1663" dirty="0">
                <a:solidFill>
                  <a:srgbClr val="272525"/>
                </a:solidFill>
                <a:latin typeface="Lato" pitchFamily="34" charset="0"/>
                <a:ea typeface="Lato" pitchFamily="34" charset="-122"/>
                <a:cs typeface="Lato" pitchFamily="34" charset="-120"/>
              </a:rPr>
              <a:t>Les SII peuvent aider à optimiser les flux de matériaux en fournissant des informations en temps réel sur les stocks, les niveaux de production et les niveaux de demande. Avec une planification précise, les entreprises peuvent minimiser les coûts de stockage et de transport tout en maximisant la satisfaction du client.</a:t>
            </a:r>
            <a:endParaRPr lang="en-US" sz="1663" dirty="0"/>
          </a:p>
        </p:txBody>
      </p:sp>
      <p:pic>
        <p:nvPicPr>
          <p:cNvPr id="6" name="Image 1" descr="preencoded.png">    </p:cNvPr>
          <p:cNvPicPr>
            <a:picLocks noChangeAspect="1"/>
          </p:cNvPicPr>
          <p:nvPr/>
        </p:nvPicPr>
        <p:blipFill>
          <a:blip r:embed="rId2"/>
          <a:stretch>
            <a:fillRect/>
          </a:stretch>
        </p:blipFill>
        <p:spPr>
          <a:xfrm>
            <a:off x="2298144" y="3575209"/>
            <a:ext cx="3133487" cy="3133487"/>
          </a:xfrm>
          <a:prstGeom prst="rect">
            <a:avLst/>
          </a:prstGeom>
        </p:spPr>
      </p:pic>
      <p:sp>
        <p:nvSpPr>
          <p:cNvPr id="7" name="Text 3"/>
          <p:cNvSpPr/>
          <p:nvPr/>
        </p:nvSpPr>
        <p:spPr>
          <a:xfrm>
            <a:off x="2298144" y="6972657"/>
            <a:ext cx="3133487" cy="675799"/>
          </a:xfrm>
          <a:prstGeom prst="rect">
            <a:avLst/>
          </a:prstGeom>
          <a:noFill/>
          <a:ln/>
        </p:spPr>
        <p:txBody>
          <a:bodyPr wrap="square" rtlCol="0" anchor="t"/>
          <a:lstStyle/>
          <a:p>
            <a:pPr algn="ctr" indent="0" marL="0">
              <a:lnSpc>
                <a:spcPts val="2661"/>
              </a:lnSpc>
              <a:buNone/>
            </a:pPr>
            <a:r>
              <a:rPr lang="en-US" sz="1663" dirty="0">
                <a:solidFill>
                  <a:srgbClr val="272525"/>
                </a:solidFill>
                <a:latin typeface="Lato" pitchFamily="34" charset="0"/>
                <a:ea typeface="Lato" pitchFamily="34" charset="-122"/>
                <a:cs typeface="Lato" pitchFamily="34" charset="-120"/>
              </a:rPr>
              <a:t>Planification précise de la chaîne d'approvisionnement</a:t>
            </a:r>
            <a:endParaRPr lang="en-US" sz="1663" dirty="0"/>
          </a:p>
        </p:txBody>
      </p:sp>
      <p:pic>
        <p:nvPicPr>
          <p:cNvPr id="8" name="Image 2" descr="preencoded.png">    </p:cNvPr>
          <p:cNvPicPr>
            <a:picLocks noChangeAspect="1"/>
          </p:cNvPicPr>
          <p:nvPr/>
        </p:nvPicPr>
        <p:blipFill>
          <a:blip r:embed="rId3"/>
          <a:stretch>
            <a:fillRect/>
          </a:stretch>
        </p:blipFill>
        <p:spPr>
          <a:xfrm>
            <a:off x="5748457" y="3575209"/>
            <a:ext cx="3133487" cy="3133487"/>
          </a:xfrm>
          <a:prstGeom prst="rect">
            <a:avLst/>
          </a:prstGeom>
        </p:spPr>
      </p:pic>
      <p:sp>
        <p:nvSpPr>
          <p:cNvPr id="9" name="Text 4"/>
          <p:cNvSpPr/>
          <p:nvPr/>
        </p:nvSpPr>
        <p:spPr>
          <a:xfrm>
            <a:off x="5748457" y="6972657"/>
            <a:ext cx="3133487" cy="675799"/>
          </a:xfrm>
          <a:prstGeom prst="rect">
            <a:avLst/>
          </a:prstGeom>
          <a:noFill/>
          <a:ln/>
        </p:spPr>
        <p:txBody>
          <a:bodyPr wrap="square" rtlCol="0" anchor="t"/>
          <a:lstStyle/>
          <a:p>
            <a:pPr algn="ctr" indent="0" marL="0">
              <a:lnSpc>
                <a:spcPts val="2661"/>
              </a:lnSpc>
              <a:buNone/>
            </a:pPr>
            <a:r>
              <a:rPr lang="en-US" sz="1663" dirty="0">
                <a:solidFill>
                  <a:srgbClr val="272525"/>
                </a:solidFill>
                <a:latin typeface="Lato" pitchFamily="34" charset="0"/>
                <a:ea typeface="Lato" pitchFamily="34" charset="-122"/>
                <a:cs typeface="Lato" pitchFamily="34" charset="-120"/>
              </a:rPr>
              <a:t>Optimisation des stocks pour minimiser les coûts</a:t>
            </a:r>
            <a:endParaRPr lang="en-US" sz="1663" dirty="0"/>
          </a:p>
        </p:txBody>
      </p:sp>
      <p:pic>
        <p:nvPicPr>
          <p:cNvPr id="10" name="Image 3" descr="preencoded.png">    </p:cNvPr>
          <p:cNvPicPr>
            <a:picLocks noChangeAspect="1"/>
          </p:cNvPicPr>
          <p:nvPr/>
        </p:nvPicPr>
        <p:blipFill>
          <a:blip r:embed="rId4"/>
          <a:stretch>
            <a:fillRect/>
          </a:stretch>
        </p:blipFill>
        <p:spPr>
          <a:xfrm>
            <a:off x="9198769" y="3575209"/>
            <a:ext cx="3133487" cy="3133487"/>
          </a:xfrm>
          <a:prstGeom prst="rect">
            <a:avLst/>
          </a:prstGeom>
        </p:spPr>
      </p:pic>
      <p:sp>
        <p:nvSpPr>
          <p:cNvPr id="11" name="Text 5"/>
          <p:cNvSpPr/>
          <p:nvPr/>
        </p:nvSpPr>
        <p:spPr>
          <a:xfrm>
            <a:off x="9198769" y="6972657"/>
            <a:ext cx="3133487" cy="675799"/>
          </a:xfrm>
          <a:prstGeom prst="rect">
            <a:avLst/>
          </a:prstGeom>
          <a:noFill/>
          <a:ln/>
        </p:spPr>
        <p:txBody>
          <a:bodyPr wrap="square" rtlCol="0" anchor="t"/>
          <a:lstStyle/>
          <a:p>
            <a:pPr algn="ctr" indent="0" marL="0">
              <a:lnSpc>
                <a:spcPts val="2661"/>
              </a:lnSpc>
              <a:buNone/>
            </a:pPr>
            <a:r>
              <a:rPr lang="en-US" sz="1663" dirty="0">
                <a:solidFill>
                  <a:srgbClr val="272525"/>
                </a:solidFill>
                <a:latin typeface="Lato" pitchFamily="34" charset="0"/>
                <a:ea typeface="Lato" pitchFamily="34" charset="-122"/>
                <a:cs typeface="Lato" pitchFamily="34" charset="-120"/>
              </a:rPr>
              <a:t>Flux de livraison efficaces pour répondre à la demande</a:t>
            </a:r>
            <a:endParaRPr lang="en-US" sz="1663"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621">
            <a:solidFill>
              <a:srgbClr val="FFFFFF">
                <a:alpha val="64000"/>
              </a:srgbClr>
            </a:solidFill>
            <a:prstDash val="solid"/>
          </a:ln>
        </p:spPr>
      </p:sp>
      <p:sp>
        <p:nvSpPr>
          <p:cNvPr id="4" name="Text 1"/>
          <p:cNvSpPr/>
          <p:nvPr/>
        </p:nvSpPr>
        <p:spPr>
          <a:xfrm>
            <a:off x="2497455" y="559118"/>
            <a:ext cx="9635490" cy="1267539"/>
          </a:xfrm>
          <a:prstGeom prst="rect">
            <a:avLst/>
          </a:prstGeom>
          <a:noFill/>
          <a:ln/>
        </p:spPr>
        <p:txBody>
          <a:bodyPr wrap="square" rtlCol="0" anchor="t"/>
          <a:lstStyle/>
          <a:p>
            <a:pPr indent="0" marL="0">
              <a:lnSpc>
                <a:spcPts val="4991"/>
              </a:lnSpc>
              <a:buNone/>
            </a:pPr>
            <a:r>
              <a:rPr lang="en-US" sz="3993" dirty="0">
                <a:solidFill>
                  <a:srgbClr val="312F2B"/>
                </a:solidFill>
                <a:latin typeface="Gelasio" pitchFamily="34" charset="0"/>
                <a:ea typeface="Gelasio" pitchFamily="34" charset="-122"/>
                <a:cs typeface="Gelasio" pitchFamily="34" charset="-120"/>
              </a:rPr>
              <a:t>3.b. Surveillance et Suivi des Mouvements de Produits</a:t>
            </a:r>
            <a:endParaRPr lang="en-US" sz="3993" dirty="0"/>
          </a:p>
        </p:txBody>
      </p:sp>
      <p:sp>
        <p:nvSpPr>
          <p:cNvPr id="5" name="Text 2"/>
          <p:cNvSpPr/>
          <p:nvPr/>
        </p:nvSpPr>
        <p:spPr>
          <a:xfrm>
            <a:off x="2497455" y="2232303"/>
            <a:ext cx="9635490" cy="973693"/>
          </a:xfrm>
          <a:prstGeom prst="rect">
            <a:avLst/>
          </a:prstGeom>
          <a:noFill/>
          <a:ln/>
        </p:spPr>
        <p:txBody>
          <a:bodyPr wrap="square" rtlCol="0" anchor="t"/>
          <a:lstStyle/>
          <a:p>
            <a:pPr indent="0" marL="0">
              <a:lnSpc>
                <a:spcPts val="2556"/>
              </a:lnSpc>
              <a:buNone/>
            </a:pPr>
            <a:r>
              <a:rPr lang="en-US" sz="1597" dirty="0">
                <a:solidFill>
                  <a:srgbClr val="272525"/>
                </a:solidFill>
                <a:latin typeface="Lato" pitchFamily="34" charset="0"/>
                <a:ea typeface="Lato" pitchFamily="34" charset="-122"/>
                <a:cs typeface="Lato" pitchFamily="34" charset="-120"/>
              </a:rPr>
              <a:t>Les SII peuvent aider à surveiller et à suivre les mouvements de produits tout au long de la chaîne d'approvisionnement. Cela peut aider les entreprises à identifier les problèmes de qualité, à améliorer la planification et à réduire les coûts de stockage et de transport.</a:t>
            </a:r>
            <a:endParaRPr lang="en-US" sz="1597" dirty="0"/>
          </a:p>
        </p:txBody>
      </p:sp>
      <p:pic>
        <p:nvPicPr>
          <p:cNvPr id="6" name="Image 1" descr="preencoded.png">    </p:cNvPr>
          <p:cNvPicPr>
            <a:picLocks noChangeAspect="1"/>
          </p:cNvPicPr>
          <p:nvPr/>
        </p:nvPicPr>
        <p:blipFill>
          <a:blip r:embed="rId2"/>
          <a:stretch>
            <a:fillRect/>
          </a:stretch>
        </p:blipFill>
        <p:spPr>
          <a:xfrm>
            <a:off x="2497455" y="3434120"/>
            <a:ext cx="3008948" cy="3008948"/>
          </a:xfrm>
          <a:prstGeom prst="rect">
            <a:avLst/>
          </a:prstGeom>
        </p:spPr>
      </p:pic>
      <p:sp>
        <p:nvSpPr>
          <p:cNvPr id="7" name="Text 3"/>
          <p:cNvSpPr/>
          <p:nvPr/>
        </p:nvSpPr>
        <p:spPr>
          <a:xfrm>
            <a:off x="2497455" y="6696551"/>
            <a:ext cx="3008948" cy="649129"/>
          </a:xfrm>
          <a:prstGeom prst="rect">
            <a:avLst/>
          </a:prstGeom>
          <a:noFill/>
          <a:ln/>
        </p:spPr>
        <p:txBody>
          <a:bodyPr wrap="square" rtlCol="0" anchor="t"/>
          <a:lstStyle/>
          <a:p>
            <a:pPr algn="ctr" indent="0" marL="0">
              <a:lnSpc>
                <a:spcPts val="2556"/>
              </a:lnSpc>
              <a:buNone/>
            </a:pPr>
            <a:r>
              <a:rPr lang="en-US" sz="1597" dirty="0">
                <a:solidFill>
                  <a:srgbClr val="272525"/>
                </a:solidFill>
                <a:latin typeface="Lato" pitchFamily="34" charset="0"/>
                <a:ea typeface="Lato" pitchFamily="34" charset="-122"/>
                <a:cs typeface="Lato" pitchFamily="34" charset="-120"/>
              </a:rPr>
              <a:t>Suivi précis des mouvements de produits</a:t>
            </a:r>
            <a:endParaRPr lang="en-US" sz="1597" dirty="0"/>
          </a:p>
        </p:txBody>
      </p:sp>
      <p:pic>
        <p:nvPicPr>
          <p:cNvPr id="8" name="Image 2" descr="preencoded.png">    </p:cNvPr>
          <p:cNvPicPr>
            <a:picLocks noChangeAspect="1"/>
          </p:cNvPicPr>
          <p:nvPr/>
        </p:nvPicPr>
        <p:blipFill>
          <a:blip r:embed="rId3"/>
          <a:stretch>
            <a:fillRect/>
          </a:stretch>
        </p:blipFill>
        <p:spPr>
          <a:xfrm>
            <a:off x="5810607" y="3434120"/>
            <a:ext cx="3009067" cy="3009067"/>
          </a:xfrm>
          <a:prstGeom prst="rect">
            <a:avLst/>
          </a:prstGeom>
        </p:spPr>
      </p:pic>
      <p:sp>
        <p:nvSpPr>
          <p:cNvPr id="9" name="Text 4"/>
          <p:cNvSpPr/>
          <p:nvPr/>
        </p:nvSpPr>
        <p:spPr>
          <a:xfrm>
            <a:off x="5810607" y="6696670"/>
            <a:ext cx="3009067" cy="973693"/>
          </a:xfrm>
          <a:prstGeom prst="rect">
            <a:avLst/>
          </a:prstGeom>
          <a:noFill/>
          <a:ln/>
        </p:spPr>
        <p:txBody>
          <a:bodyPr wrap="square" rtlCol="0" anchor="t"/>
          <a:lstStyle/>
          <a:p>
            <a:pPr algn="ctr" indent="0" marL="0">
              <a:lnSpc>
                <a:spcPts val="2556"/>
              </a:lnSpc>
              <a:buNone/>
            </a:pPr>
            <a:r>
              <a:rPr lang="en-US" sz="1597" dirty="0">
                <a:solidFill>
                  <a:srgbClr val="272525"/>
                </a:solidFill>
                <a:latin typeface="Lato" pitchFamily="34" charset="0"/>
                <a:ea typeface="Lato" pitchFamily="34" charset="-122"/>
                <a:cs typeface="Lato" pitchFamily="34" charset="-120"/>
              </a:rPr>
              <a:t>Surveillance de la qualité tout au long de la chaîne d'approvisionnement</a:t>
            </a:r>
            <a:endParaRPr lang="en-US" sz="1597" dirty="0"/>
          </a:p>
        </p:txBody>
      </p:sp>
      <p:pic>
        <p:nvPicPr>
          <p:cNvPr id="10" name="Image 3" descr="preencoded.png">    </p:cNvPr>
          <p:cNvPicPr>
            <a:picLocks noChangeAspect="1"/>
          </p:cNvPicPr>
          <p:nvPr/>
        </p:nvPicPr>
        <p:blipFill>
          <a:blip r:embed="rId4"/>
          <a:stretch>
            <a:fillRect/>
          </a:stretch>
        </p:blipFill>
        <p:spPr>
          <a:xfrm>
            <a:off x="9123878" y="3434120"/>
            <a:ext cx="3009067" cy="3009067"/>
          </a:xfrm>
          <a:prstGeom prst="rect">
            <a:avLst/>
          </a:prstGeom>
        </p:spPr>
      </p:pic>
      <p:sp>
        <p:nvSpPr>
          <p:cNvPr id="11" name="Text 5"/>
          <p:cNvSpPr/>
          <p:nvPr/>
        </p:nvSpPr>
        <p:spPr>
          <a:xfrm>
            <a:off x="9123878" y="6696670"/>
            <a:ext cx="3009067" cy="973693"/>
          </a:xfrm>
          <a:prstGeom prst="rect">
            <a:avLst/>
          </a:prstGeom>
          <a:noFill/>
          <a:ln/>
        </p:spPr>
        <p:txBody>
          <a:bodyPr wrap="square" rtlCol="0" anchor="t"/>
          <a:lstStyle/>
          <a:p>
            <a:pPr algn="ctr" indent="0" marL="0">
              <a:lnSpc>
                <a:spcPts val="2556"/>
              </a:lnSpc>
              <a:buNone/>
            </a:pPr>
            <a:r>
              <a:rPr lang="en-US" sz="1597" dirty="0">
                <a:solidFill>
                  <a:srgbClr val="272525"/>
                </a:solidFill>
                <a:latin typeface="Lato" pitchFamily="34" charset="0"/>
                <a:ea typeface="Lato" pitchFamily="34" charset="-122"/>
                <a:cs typeface="Lato" pitchFamily="34" charset="-120"/>
              </a:rPr>
              <a:t>Amélioration de la planification et de la coordination de la livraison</a:t>
            </a:r>
            <a:endParaRPr lang="en-US" sz="1597"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521422"/>
          </a:xfrm>
          <a:prstGeom prst="rect">
            <a:avLst/>
          </a:prstGeom>
          <a:solidFill>
            <a:srgbClr val="FFFFFF">
              <a:alpha val="75000"/>
            </a:srgbClr>
          </a:solidFill>
          <a:ln w="11192">
            <a:solidFill>
              <a:srgbClr val="FFFFFF">
                <a:alpha val="64000"/>
              </a:srgbClr>
            </a:solidFill>
            <a:prstDash val="solid"/>
          </a:ln>
        </p:spPr>
      </p:sp>
      <p:sp>
        <p:nvSpPr>
          <p:cNvPr id="4" name="Text 1"/>
          <p:cNvSpPr/>
          <p:nvPr/>
        </p:nvSpPr>
        <p:spPr>
          <a:xfrm>
            <a:off x="3020258" y="497205"/>
            <a:ext cx="8589883" cy="1130141"/>
          </a:xfrm>
          <a:prstGeom prst="rect">
            <a:avLst/>
          </a:prstGeom>
          <a:noFill/>
          <a:ln/>
        </p:spPr>
        <p:txBody>
          <a:bodyPr wrap="square" rtlCol="0" anchor="t"/>
          <a:lstStyle/>
          <a:p>
            <a:pPr indent="0" marL="0">
              <a:lnSpc>
                <a:spcPts val="4450"/>
              </a:lnSpc>
              <a:buNone/>
            </a:pPr>
            <a:r>
              <a:rPr lang="en-US" sz="3560" dirty="0">
                <a:solidFill>
                  <a:srgbClr val="312F2B"/>
                </a:solidFill>
                <a:latin typeface="Gelasio" pitchFamily="34" charset="0"/>
                <a:ea typeface="Gelasio" pitchFamily="34" charset="-122"/>
                <a:cs typeface="Gelasio" pitchFamily="34" charset="-120"/>
              </a:rPr>
              <a:t>3.c. Amélioration de la Visibilité de la Chaîne Logistique</a:t>
            </a:r>
            <a:endParaRPr lang="en-US" sz="3560" dirty="0"/>
          </a:p>
        </p:txBody>
      </p:sp>
      <p:sp>
        <p:nvSpPr>
          <p:cNvPr id="5" name="Text 2"/>
          <p:cNvSpPr/>
          <p:nvPr/>
        </p:nvSpPr>
        <p:spPr>
          <a:xfrm>
            <a:off x="3020258" y="1988939"/>
            <a:ext cx="8589883" cy="867966"/>
          </a:xfrm>
          <a:prstGeom prst="rect">
            <a:avLst/>
          </a:prstGeom>
          <a:noFill/>
          <a:ln/>
        </p:spPr>
        <p:txBody>
          <a:bodyPr wrap="square" rtlCol="0" anchor="t"/>
          <a:lstStyle/>
          <a:p>
            <a:pPr indent="0" marL="0">
              <a:lnSpc>
                <a:spcPts val="2278"/>
              </a:lnSpc>
              <a:buNone/>
            </a:pPr>
            <a:r>
              <a:rPr lang="en-US" sz="1424" dirty="0">
                <a:solidFill>
                  <a:srgbClr val="272525"/>
                </a:solidFill>
                <a:latin typeface="Lato" pitchFamily="34" charset="0"/>
                <a:ea typeface="Lato" pitchFamily="34" charset="-122"/>
                <a:cs typeface="Lato" pitchFamily="34" charset="-120"/>
              </a:rPr>
              <a:t>Les SII peuvent aider à améliorer la visibilité de la chaîne logistique, en fournissant des informations en temps réel sur les stocks, les niveaux de production et les niveaux de demande. Cela peut aider les entreprises à améliorer la planification, à réduire les coûts et à améliorer la satisfaction du client.</a:t>
            </a:r>
            <a:endParaRPr lang="en-US" sz="1424" dirty="0"/>
          </a:p>
        </p:txBody>
      </p:sp>
      <p:pic>
        <p:nvPicPr>
          <p:cNvPr id="6" name="Image 1" descr="preencoded.png">    </p:cNvPr>
          <p:cNvPicPr>
            <a:picLocks noChangeAspect="1"/>
          </p:cNvPicPr>
          <p:nvPr/>
        </p:nvPicPr>
        <p:blipFill>
          <a:blip r:embed="rId2"/>
          <a:stretch>
            <a:fillRect/>
          </a:stretch>
        </p:blipFill>
        <p:spPr>
          <a:xfrm>
            <a:off x="3020258" y="3060263"/>
            <a:ext cx="4159329" cy="4159329"/>
          </a:xfrm>
          <a:prstGeom prst="rect">
            <a:avLst/>
          </a:prstGeom>
        </p:spPr>
      </p:pic>
      <p:sp>
        <p:nvSpPr>
          <p:cNvPr id="7" name="Text 3"/>
          <p:cNvSpPr/>
          <p:nvPr/>
        </p:nvSpPr>
        <p:spPr>
          <a:xfrm>
            <a:off x="3020258" y="7445573"/>
            <a:ext cx="4159329" cy="289322"/>
          </a:xfrm>
          <a:prstGeom prst="rect">
            <a:avLst/>
          </a:prstGeom>
          <a:noFill/>
          <a:ln/>
        </p:spPr>
        <p:txBody>
          <a:bodyPr wrap="none" rtlCol="0" anchor="t"/>
          <a:lstStyle/>
          <a:p>
            <a:pPr algn="ctr" indent="0" marL="0">
              <a:lnSpc>
                <a:spcPts val="2278"/>
              </a:lnSpc>
              <a:buNone/>
            </a:pPr>
            <a:r>
              <a:rPr lang="en-US" sz="1424" dirty="0">
                <a:solidFill>
                  <a:srgbClr val="272525"/>
                </a:solidFill>
                <a:latin typeface="Lato" pitchFamily="34" charset="0"/>
                <a:ea typeface="Lato" pitchFamily="34" charset="-122"/>
                <a:cs typeface="Lato" pitchFamily="34" charset="-120"/>
              </a:rPr>
              <a:t>Visibilité en temps réel de la chaîne logistique</a:t>
            </a:r>
            <a:endParaRPr lang="en-US" sz="1424" dirty="0"/>
          </a:p>
        </p:txBody>
      </p:sp>
      <p:pic>
        <p:nvPicPr>
          <p:cNvPr id="8" name="Image 2" descr="preencoded.png">    </p:cNvPr>
          <p:cNvPicPr>
            <a:picLocks noChangeAspect="1"/>
          </p:cNvPicPr>
          <p:nvPr/>
        </p:nvPicPr>
        <p:blipFill>
          <a:blip r:embed="rId3"/>
          <a:stretch>
            <a:fillRect/>
          </a:stretch>
        </p:blipFill>
        <p:spPr>
          <a:xfrm>
            <a:off x="7450812" y="3060263"/>
            <a:ext cx="4159329" cy="4159329"/>
          </a:xfrm>
          <a:prstGeom prst="rect">
            <a:avLst/>
          </a:prstGeom>
        </p:spPr>
      </p:pic>
      <p:sp>
        <p:nvSpPr>
          <p:cNvPr id="9" name="Text 4"/>
          <p:cNvSpPr/>
          <p:nvPr/>
        </p:nvSpPr>
        <p:spPr>
          <a:xfrm>
            <a:off x="7450812" y="7445573"/>
            <a:ext cx="4159329" cy="578644"/>
          </a:xfrm>
          <a:prstGeom prst="rect">
            <a:avLst/>
          </a:prstGeom>
          <a:noFill/>
          <a:ln/>
        </p:spPr>
        <p:txBody>
          <a:bodyPr wrap="square" rtlCol="0" anchor="t"/>
          <a:lstStyle/>
          <a:p>
            <a:pPr algn="ctr" indent="0" marL="0">
              <a:lnSpc>
                <a:spcPts val="2278"/>
              </a:lnSpc>
              <a:buNone/>
            </a:pPr>
            <a:r>
              <a:rPr lang="en-US" sz="1424" dirty="0">
                <a:solidFill>
                  <a:srgbClr val="272525"/>
                </a:solidFill>
                <a:latin typeface="Lato" pitchFamily="34" charset="0"/>
                <a:ea typeface="Lato" pitchFamily="34" charset="-122"/>
                <a:cs typeface="Lato" pitchFamily="34" charset="-120"/>
              </a:rPr>
              <a:t>Optimisation des stocks pour répondre à la demande</a:t>
            </a:r>
            <a:endParaRPr lang="en-US" sz="1424"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815"/>
          </a:xfrm>
          <a:prstGeom prst="rect">
            <a:avLst/>
          </a:prstGeom>
          <a:solidFill>
            <a:srgbClr val="FFFFFF">
              <a:alpha val="75000"/>
            </a:srgbClr>
          </a:solidFill>
          <a:ln w="13335">
            <a:solidFill>
              <a:srgbClr val="FFFFFF">
                <a:alpha val="64000"/>
              </a:srgbClr>
            </a:solidFill>
            <a:prstDash val="solid"/>
          </a:ln>
        </p:spPr>
      </p:sp>
      <p:sp>
        <p:nvSpPr>
          <p:cNvPr id="4" name="Text 1"/>
          <p:cNvSpPr/>
          <p:nvPr/>
        </p:nvSpPr>
        <p:spPr>
          <a:xfrm>
            <a:off x="2217301" y="590193"/>
            <a:ext cx="5311140" cy="670679"/>
          </a:xfrm>
          <a:prstGeom prst="rect">
            <a:avLst/>
          </a:prstGeom>
          <a:noFill/>
          <a:ln/>
        </p:spPr>
        <p:txBody>
          <a:bodyPr wrap="none" rtlCol="0" anchor="t"/>
          <a:lstStyle/>
          <a:p>
            <a:pPr indent="0" marL="0">
              <a:lnSpc>
                <a:spcPts val="5282"/>
              </a:lnSpc>
              <a:buNone/>
            </a:pPr>
            <a:r>
              <a:rPr lang="en-US" sz="4225" dirty="0">
                <a:solidFill>
                  <a:srgbClr val="312F2B"/>
                </a:solidFill>
                <a:latin typeface="Gelasio" pitchFamily="34" charset="0"/>
                <a:ea typeface="Gelasio" pitchFamily="34" charset="-122"/>
                <a:cs typeface="Gelasio" pitchFamily="34" charset="-120"/>
              </a:rPr>
              <a:t>4. Réduction des coûts</a:t>
            </a:r>
            <a:endParaRPr lang="en-US" sz="4225" dirty="0"/>
          </a:p>
        </p:txBody>
      </p:sp>
      <p:sp>
        <p:nvSpPr>
          <p:cNvPr id="5" name="Text 2"/>
          <p:cNvSpPr/>
          <p:nvPr/>
        </p:nvSpPr>
        <p:spPr>
          <a:xfrm>
            <a:off x="2217301" y="1690092"/>
            <a:ext cx="10195679" cy="686752"/>
          </a:xfrm>
          <a:prstGeom prst="rect">
            <a:avLst/>
          </a:prstGeom>
          <a:noFill/>
          <a:ln/>
        </p:spPr>
        <p:txBody>
          <a:bodyPr wrap="square" rtlCol="0" anchor="t"/>
          <a:lstStyle/>
          <a:p>
            <a:pPr indent="0" marL="0">
              <a:lnSpc>
                <a:spcPts val="2704"/>
              </a:lnSpc>
              <a:buNone/>
            </a:pPr>
            <a:r>
              <a:rPr lang="en-US" sz="1690" dirty="0">
                <a:solidFill>
                  <a:srgbClr val="272525"/>
                </a:solidFill>
                <a:latin typeface="Lato" pitchFamily="34" charset="0"/>
                <a:ea typeface="Lato" pitchFamily="34" charset="-122"/>
                <a:cs typeface="Lato" pitchFamily="34" charset="-120"/>
              </a:rPr>
              <a:t>La réduction des coûts et donc des économies financières se traduit notamment par l'automatisation des processus, l'optimisation des ressources, et la réduction des erreurs humaines.</a:t>
            </a:r>
            <a:endParaRPr lang="en-US" sz="1690" dirty="0"/>
          </a:p>
        </p:txBody>
      </p:sp>
      <p:pic>
        <p:nvPicPr>
          <p:cNvPr id="6" name="Image 1" descr="preencoded.png">    </p:cNvPr>
          <p:cNvPicPr>
            <a:picLocks noChangeAspect="1"/>
          </p:cNvPicPr>
          <p:nvPr/>
        </p:nvPicPr>
        <p:blipFill>
          <a:blip r:embed="rId2"/>
          <a:stretch>
            <a:fillRect/>
          </a:stretch>
        </p:blipFill>
        <p:spPr>
          <a:xfrm>
            <a:off x="2217301" y="2618303"/>
            <a:ext cx="3183850" cy="3183850"/>
          </a:xfrm>
          <a:prstGeom prst="rect">
            <a:avLst/>
          </a:prstGeom>
        </p:spPr>
      </p:pic>
      <p:sp>
        <p:nvSpPr>
          <p:cNvPr id="7" name="Text 3"/>
          <p:cNvSpPr/>
          <p:nvPr/>
        </p:nvSpPr>
        <p:spPr>
          <a:xfrm>
            <a:off x="2217301" y="6070402"/>
            <a:ext cx="3183850" cy="670798"/>
          </a:xfrm>
          <a:prstGeom prst="rect">
            <a:avLst/>
          </a:prstGeom>
          <a:noFill/>
          <a:ln/>
        </p:spPr>
        <p:txBody>
          <a:bodyPr wrap="square" rtlCol="0" anchor="t"/>
          <a:lstStyle/>
          <a:p>
            <a:pPr algn="ctr" indent="0" marL="0">
              <a:lnSpc>
                <a:spcPts val="2641"/>
              </a:lnSpc>
              <a:buNone/>
            </a:pPr>
            <a:r>
              <a:rPr lang="en-US" sz="2113" dirty="0">
                <a:solidFill>
                  <a:srgbClr val="312F2B"/>
                </a:solidFill>
                <a:latin typeface="Gelasio" pitchFamily="34" charset="0"/>
                <a:ea typeface="Gelasio" pitchFamily="34" charset="-122"/>
                <a:cs typeface="Gelasio" pitchFamily="34" charset="-120"/>
              </a:rPr>
              <a:t>Automatisation des processus</a:t>
            </a:r>
            <a:endParaRPr lang="en-US" sz="2113" dirty="0"/>
          </a:p>
        </p:txBody>
      </p:sp>
      <p:sp>
        <p:nvSpPr>
          <p:cNvPr id="8" name="Text 4"/>
          <p:cNvSpPr/>
          <p:nvPr/>
        </p:nvSpPr>
        <p:spPr>
          <a:xfrm>
            <a:off x="2217301" y="6955750"/>
            <a:ext cx="3183850" cy="686752"/>
          </a:xfrm>
          <a:prstGeom prst="rect">
            <a:avLst/>
          </a:prstGeom>
          <a:noFill/>
          <a:ln/>
        </p:spPr>
        <p:txBody>
          <a:bodyPr wrap="square" rtlCol="0" anchor="t"/>
          <a:lstStyle/>
          <a:p>
            <a:pPr algn="ctr" indent="0" marL="0">
              <a:lnSpc>
                <a:spcPts val="2704"/>
              </a:lnSpc>
              <a:buNone/>
            </a:pPr>
            <a:r>
              <a:rPr lang="en-US" sz="1690" dirty="0">
                <a:solidFill>
                  <a:srgbClr val="272525"/>
                </a:solidFill>
                <a:latin typeface="Lato" pitchFamily="34" charset="0"/>
                <a:ea typeface="Lato" pitchFamily="34" charset="-122"/>
                <a:cs typeface="Lato" pitchFamily="34" charset="-120"/>
              </a:rPr>
              <a:t>Réduction des coûts de production.</a:t>
            </a:r>
            <a:endParaRPr lang="en-US" sz="1690" dirty="0"/>
          </a:p>
        </p:txBody>
      </p:sp>
      <p:pic>
        <p:nvPicPr>
          <p:cNvPr id="9" name="Image 2" descr="preencoded.png">    </p:cNvPr>
          <p:cNvPicPr>
            <a:picLocks noChangeAspect="1"/>
          </p:cNvPicPr>
          <p:nvPr/>
        </p:nvPicPr>
        <p:blipFill>
          <a:blip r:embed="rId3"/>
          <a:stretch>
            <a:fillRect/>
          </a:stretch>
        </p:blipFill>
        <p:spPr>
          <a:xfrm>
            <a:off x="5723096" y="2618303"/>
            <a:ext cx="3183969" cy="3183969"/>
          </a:xfrm>
          <a:prstGeom prst="rect">
            <a:avLst/>
          </a:prstGeom>
        </p:spPr>
      </p:pic>
      <p:sp>
        <p:nvSpPr>
          <p:cNvPr id="10" name="Text 5"/>
          <p:cNvSpPr/>
          <p:nvPr/>
        </p:nvSpPr>
        <p:spPr>
          <a:xfrm>
            <a:off x="5723096" y="6070521"/>
            <a:ext cx="3183969" cy="670798"/>
          </a:xfrm>
          <a:prstGeom prst="rect">
            <a:avLst/>
          </a:prstGeom>
          <a:noFill/>
          <a:ln/>
        </p:spPr>
        <p:txBody>
          <a:bodyPr wrap="square" rtlCol="0" anchor="t"/>
          <a:lstStyle/>
          <a:p>
            <a:pPr algn="ctr" indent="0" marL="0">
              <a:lnSpc>
                <a:spcPts val="2641"/>
              </a:lnSpc>
              <a:buNone/>
            </a:pPr>
            <a:r>
              <a:rPr lang="en-US" sz="2113" dirty="0">
                <a:solidFill>
                  <a:srgbClr val="312F2B"/>
                </a:solidFill>
                <a:latin typeface="Gelasio" pitchFamily="34" charset="0"/>
                <a:ea typeface="Gelasio" pitchFamily="34" charset="-122"/>
                <a:cs typeface="Gelasio" pitchFamily="34" charset="-120"/>
              </a:rPr>
              <a:t>Optimisation des ressources</a:t>
            </a:r>
            <a:endParaRPr lang="en-US" sz="2113" dirty="0"/>
          </a:p>
        </p:txBody>
      </p:sp>
      <p:sp>
        <p:nvSpPr>
          <p:cNvPr id="11" name="Text 6"/>
          <p:cNvSpPr/>
          <p:nvPr/>
        </p:nvSpPr>
        <p:spPr>
          <a:xfrm>
            <a:off x="5723096" y="6955869"/>
            <a:ext cx="3183969" cy="686752"/>
          </a:xfrm>
          <a:prstGeom prst="rect">
            <a:avLst/>
          </a:prstGeom>
          <a:noFill/>
          <a:ln/>
        </p:spPr>
        <p:txBody>
          <a:bodyPr wrap="square" rtlCol="0" anchor="t"/>
          <a:lstStyle/>
          <a:p>
            <a:pPr algn="ctr" indent="0" marL="0">
              <a:lnSpc>
                <a:spcPts val="2704"/>
              </a:lnSpc>
              <a:buNone/>
            </a:pPr>
            <a:r>
              <a:rPr lang="en-US" sz="1690" dirty="0">
                <a:solidFill>
                  <a:srgbClr val="272525"/>
                </a:solidFill>
                <a:latin typeface="Lato" pitchFamily="34" charset="0"/>
                <a:ea typeface="Lato" pitchFamily="34" charset="-122"/>
                <a:cs typeface="Lato" pitchFamily="34" charset="-120"/>
              </a:rPr>
              <a:t>Réduction des coûts d'exploitation.</a:t>
            </a:r>
            <a:endParaRPr lang="en-US" sz="1690" dirty="0"/>
          </a:p>
        </p:txBody>
      </p:sp>
      <p:pic>
        <p:nvPicPr>
          <p:cNvPr id="12" name="Image 3" descr="preencoded.png">    </p:cNvPr>
          <p:cNvPicPr>
            <a:picLocks noChangeAspect="1"/>
          </p:cNvPicPr>
          <p:nvPr/>
        </p:nvPicPr>
        <p:blipFill>
          <a:blip r:embed="rId4"/>
          <a:stretch>
            <a:fillRect/>
          </a:stretch>
        </p:blipFill>
        <p:spPr>
          <a:xfrm>
            <a:off x="9229011" y="2618303"/>
            <a:ext cx="3183969" cy="3183969"/>
          </a:xfrm>
          <a:prstGeom prst="rect">
            <a:avLst/>
          </a:prstGeom>
        </p:spPr>
      </p:pic>
      <p:sp>
        <p:nvSpPr>
          <p:cNvPr id="13" name="Text 7"/>
          <p:cNvSpPr/>
          <p:nvPr/>
        </p:nvSpPr>
        <p:spPr>
          <a:xfrm>
            <a:off x="9229011" y="6070521"/>
            <a:ext cx="3183969" cy="670798"/>
          </a:xfrm>
          <a:prstGeom prst="rect">
            <a:avLst/>
          </a:prstGeom>
          <a:noFill/>
          <a:ln/>
        </p:spPr>
        <p:txBody>
          <a:bodyPr wrap="square" rtlCol="0" anchor="t"/>
          <a:lstStyle/>
          <a:p>
            <a:pPr algn="ctr" indent="0" marL="0">
              <a:lnSpc>
                <a:spcPts val="2641"/>
              </a:lnSpc>
              <a:buNone/>
            </a:pPr>
            <a:r>
              <a:rPr lang="en-US" sz="2113" dirty="0">
                <a:solidFill>
                  <a:srgbClr val="312F2B"/>
                </a:solidFill>
                <a:latin typeface="Gelasio" pitchFamily="34" charset="0"/>
                <a:ea typeface="Gelasio" pitchFamily="34" charset="-122"/>
                <a:cs typeface="Gelasio" pitchFamily="34" charset="-120"/>
              </a:rPr>
              <a:t>Réduction des erreurs humaines</a:t>
            </a:r>
            <a:endParaRPr lang="en-US" sz="2113" dirty="0"/>
          </a:p>
        </p:txBody>
      </p:sp>
      <p:sp>
        <p:nvSpPr>
          <p:cNvPr id="14" name="Text 8"/>
          <p:cNvSpPr/>
          <p:nvPr/>
        </p:nvSpPr>
        <p:spPr>
          <a:xfrm>
            <a:off x="9229011" y="6955869"/>
            <a:ext cx="3183969" cy="686752"/>
          </a:xfrm>
          <a:prstGeom prst="rect">
            <a:avLst/>
          </a:prstGeom>
          <a:noFill/>
          <a:ln/>
        </p:spPr>
        <p:txBody>
          <a:bodyPr wrap="square" rtlCol="0" anchor="t"/>
          <a:lstStyle/>
          <a:p>
            <a:pPr algn="ctr" indent="0" marL="0">
              <a:lnSpc>
                <a:spcPts val="2704"/>
              </a:lnSpc>
              <a:buNone/>
            </a:pPr>
            <a:r>
              <a:rPr lang="en-US" sz="1690" dirty="0">
                <a:solidFill>
                  <a:srgbClr val="272525"/>
                </a:solidFill>
                <a:latin typeface="Lato" pitchFamily="34" charset="0"/>
                <a:ea typeface="Lato" pitchFamily="34" charset="-122"/>
                <a:cs typeface="Lato" pitchFamily="34" charset="-120"/>
              </a:rPr>
              <a:t>Réduction des coûts de maintenance.</a:t>
            </a:r>
            <a:endParaRPr lang="en-US" sz="169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0954">
            <a:solidFill>
              <a:srgbClr val="FFFFFF">
                <a:alpha val="64000"/>
              </a:srgbClr>
            </a:solidFill>
            <a:prstDash val="solid"/>
          </a:ln>
        </p:spPr>
      </p:sp>
      <p:sp>
        <p:nvSpPr>
          <p:cNvPr id="4" name="Text 1"/>
          <p:cNvSpPr/>
          <p:nvPr/>
        </p:nvSpPr>
        <p:spPr>
          <a:xfrm>
            <a:off x="3115151" y="487561"/>
            <a:ext cx="6957060" cy="552569"/>
          </a:xfrm>
          <a:prstGeom prst="rect">
            <a:avLst/>
          </a:prstGeom>
          <a:noFill/>
          <a:ln/>
        </p:spPr>
        <p:txBody>
          <a:bodyPr wrap="none" rtlCol="0" anchor="t"/>
          <a:lstStyle/>
          <a:p>
            <a:pPr indent="0" marL="0">
              <a:lnSpc>
                <a:spcPts val="4351"/>
              </a:lnSpc>
              <a:buNone/>
            </a:pPr>
            <a:r>
              <a:rPr lang="en-US" sz="3481" dirty="0">
                <a:solidFill>
                  <a:srgbClr val="312F2B"/>
                </a:solidFill>
                <a:latin typeface="Gelasio" pitchFamily="34" charset="0"/>
                <a:ea typeface="Gelasio" pitchFamily="34" charset="-122"/>
                <a:cs typeface="Gelasio" pitchFamily="34" charset="-120"/>
              </a:rPr>
              <a:t>4 bis. Automatisation des Processus</a:t>
            </a:r>
            <a:endParaRPr lang="en-US" sz="3481" dirty="0"/>
          </a:p>
        </p:txBody>
      </p:sp>
      <p:sp>
        <p:nvSpPr>
          <p:cNvPr id="5" name="Text 2"/>
          <p:cNvSpPr/>
          <p:nvPr/>
        </p:nvSpPr>
        <p:spPr>
          <a:xfrm>
            <a:off x="3115151" y="1393746"/>
            <a:ext cx="8399978" cy="848678"/>
          </a:xfrm>
          <a:prstGeom prst="rect">
            <a:avLst/>
          </a:prstGeom>
          <a:noFill/>
          <a:ln/>
        </p:spPr>
        <p:txBody>
          <a:bodyPr wrap="square" rtlCol="0" anchor="t"/>
          <a:lstStyle/>
          <a:p>
            <a:pPr indent="0" marL="0">
              <a:lnSpc>
                <a:spcPts val="2228"/>
              </a:lnSpc>
              <a:buNone/>
            </a:pPr>
            <a:r>
              <a:rPr lang="en-US" sz="1392" dirty="0">
                <a:solidFill>
                  <a:srgbClr val="272525"/>
                </a:solidFill>
                <a:latin typeface="Lato" pitchFamily="34" charset="0"/>
                <a:ea typeface="Lato" pitchFamily="34" charset="-122"/>
                <a:cs typeface="Lato" pitchFamily="34" charset="-120"/>
              </a:rPr>
              <a:t>Les SII peuvent aider à automatiser les processus de réduction des coûts, en identifiant les domaines qui peuvent être rationalisés et en utilisant des outils tels que l'analyse de données et l'apprentissage automatique pour optimiser les opérations.</a:t>
            </a:r>
            <a:endParaRPr lang="en-US" sz="1392" dirty="0"/>
          </a:p>
        </p:txBody>
      </p:sp>
      <p:pic>
        <p:nvPicPr>
          <p:cNvPr id="6" name="Image 1" descr="preencoded.png">    </p:cNvPr>
          <p:cNvPicPr>
            <a:picLocks noChangeAspect="1"/>
          </p:cNvPicPr>
          <p:nvPr/>
        </p:nvPicPr>
        <p:blipFill>
          <a:blip r:embed="rId2"/>
          <a:stretch>
            <a:fillRect/>
          </a:stretch>
        </p:blipFill>
        <p:spPr>
          <a:xfrm>
            <a:off x="3115151" y="2441258"/>
            <a:ext cx="4067413" cy="4067413"/>
          </a:xfrm>
          <a:prstGeom prst="rect">
            <a:avLst/>
          </a:prstGeom>
        </p:spPr>
      </p:pic>
      <p:sp>
        <p:nvSpPr>
          <p:cNvPr id="7" name="Text 3"/>
          <p:cNvSpPr/>
          <p:nvPr/>
        </p:nvSpPr>
        <p:spPr>
          <a:xfrm>
            <a:off x="3115151" y="6729651"/>
            <a:ext cx="4067413" cy="552688"/>
          </a:xfrm>
          <a:prstGeom prst="rect">
            <a:avLst/>
          </a:prstGeom>
          <a:noFill/>
          <a:ln/>
        </p:spPr>
        <p:txBody>
          <a:bodyPr wrap="square" rtlCol="0" anchor="t"/>
          <a:lstStyle/>
          <a:p>
            <a:pPr algn="ctr" indent="0" marL="0">
              <a:lnSpc>
                <a:spcPts val="2176"/>
              </a:lnSpc>
              <a:buNone/>
            </a:pPr>
            <a:r>
              <a:rPr lang="en-US" sz="1741" dirty="0">
                <a:solidFill>
                  <a:srgbClr val="312F2B"/>
                </a:solidFill>
                <a:latin typeface="Gelasio" pitchFamily="34" charset="0"/>
                <a:ea typeface="Gelasio" pitchFamily="34" charset="-122"/>
                <a:cs typeface="Gelasio" pitchFamily="34" charset="-120"/>
              </a:rPr>
              <a:t>Identification des domaines à rationaliser</a:t>
            </a:r>
            <a:endParaRPr lang="en-US" sz="1741" dirty="0"/>
          </a:p>
        </p:txBody>
      </p:sp>
      <p:sp>
        <p:nvSpPr>
          <p:cNvPr id="8" name="Text 4"/>
          <p:cNvSpPr/>
          <p:nvPr/>
        </p:nvSpPr>
        <p:spPr>
          <a:xfrm>
            <a:off x="3115151" y="7459147"/>
            <a:ext cx="4067413" cy="282893"/>
          </a:xfrm>
          <a:prstGeom prst="rect">
            <a:avLst/>
          </a:prstGeom>
          <a:noFill/>
          <a:ln/>
        </p:spPr>
        <p:txBody>
          <a:bodyPr wrap="none" rtlCol="0" anchor="t"/>
          <a:lstStyle/>
          <a:p>
            <a:pPr algn="ctr" indent="0" marL="0">
              <a:lnSpc>
                <a:spcPts val="2228"/>
              </a:lnSpc>
              <a:buNone/>
            </a:pPr>
            <a:r>
              <a:rPr lang="en-US" sz="1392" dirty="0">
                <a:solidFill>
                  <a:srgbClr val="272525"/>
                </a:solidFill>
                <a:latin typeface="Lato" pitchFamily="34" charset="0"/>
                <a:ea typeface="Lato" pitchFamily="34" charset="-122"/>
                <a:cs typeface="Lato" pitchFamily="34" charset="-120"/>
              </a:rPr>
              <a:t>Réduction des coûts de production et d'exploitation.</a:t>
            </a:r>
            <a:endParaRPr lang="en-US" sz="1392" dirty="0"/>
          </a:p>
        </p:txBody>
      </p:sp>
      <p:pic>
        <p:nvPicPr>
          <p:cNvPr id="9" name="Image 2" descr="preencoded.png">    </p:cNvPr>
          <p:cNvPicPr>
            <a:picLocks noChangeAspect="1"/>
          </p:cNvPicPr>
          <p:nvPr/>
        </p:nvPicPr>
        <p:blipFill>
          <a:blip r:embed="rId3"/>
          <a:stretch>
            <a:fillRect/>
          </a:stretch>
        </p:blipFill>
        <p:spPr>
          <a:xfrm>
            <a:off x="7447717" y="2441258"/>
            <a:ext cx="4067413" cy="4067413"/>
          </a:xfrm>
          <a:prstGeom prst="rect">
            <a:avLst/>
          </a:prstGeom>
        </p:spPr>
      </p:pic>
      <p:sp>
        <p:nvSpPr>
          <p:cNvPr id="10" name="Text 5"/>
          <p:cNvSpPr/>
          <p:nvPr/>
        </p:nvSpPr>
        <p:spPr>
          <a:xfrm>
            <a:off x="7447717" y="6729651"/>
            <a:ext cx="4067413" cy="552688"/>
          </a:xfrm>
          <a:prstGeom prst="rect">
            <a:avLst/>
          </a:prstGeom>
          <a:noFill/>
          <a:ln/>
        </p:spPr>
        <p:txBody>
          <a:bodyPr wrap="square" rtlCol="0" anchor="t"/>
          <a:lstStyle/>
          <a:p>
            <a:pPr algn="ctr" indent="0" marL="0">
              <a:lnSpc>
                <a:spcPts val="2176"/>
              </a:lnSpc>
              <a:buNone/>
            </a:pPr>
            <a:r>
              <a:rPr lang="en-US" sz="1741" dirty="0">
                <a:solidFill>
                  <a:srgbClr val="312F2B"/>
                </a:solidFill>
                <a:latin typeface="Gelasio" pitchFamily="34" charset="0"/>
                <a:ea typeface="Gelasio" pitchFamily="34" charset="-122"/>
                <a:cs typeface="Gelasio" pitchFamily="34" charset="-120"/>
              </a:rPr>
              <a:t>Analyse de données et apprentissage automatique</a:t>
            </a:r>
            <a:endParaRPr lang="en-US" sz="1741" dirty="0"/>
          </a:p>
        </p:txBody>
      </p:sp>
      <p:sp>
        <p:nvSpPr>
          <p:cNvPr id="11" name="Text 6"/>
          <p:cNvSpPr/>
          <p:nvPr/>
        </p:nvSpPr>
        <p:spPr>
          <a:xfrm>
            <a:off x="7447717" y="7459147"/>
            <a:ext cx="4067413" cy="282893"/>
          </a:xfrm>
          <a:prstGeom prst="rect">
            <a:avLst/>
          </a:prstGeom>
          <a:noFill/>
          <a:ln/>
        </p:spPr>
        <p:txBody>
          <a:bodyPr wrap="none" rtlCol="0" anchor="t"/>
          <a:lstStyle/>
          <a:p>
            <a:pPr algn="ctr" indent="0" marL="0">
              <a:lnSpc>
                <a:spcPts val="2228"/>
              </a:lnSpc>
              <a:buNone/>
            </a:pPr>
            <a:r>
              <a:rPr lang="en-US" sz="1392" dirty="0">
                <a:solidFill>
                  <a:srgbClr val="272525"/>
                </a:solidFill>
                <a:latin typeface="Lato" pitchFamily="34" charset="0"/>
                <a:ea typeface="Lato" pitchFamily="34" charset="-122"/>
                <a:cs typeface="Lato" pitchFamily="34" charset="-120"/>
              </a:rPr>
              <a:t>Optimisation des processus et réduction les coûts.</a:t>
            </a:r>
            <a:endParaRPr lang="en-US" sz="1392"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FFFFFF">
              <a:alpha val="75000"/>
            </a:srgbClr>
          </a:solidFill>
          <a:ln w="12263">
            <a:solidFill>
              <a:srgbClr val="FFFFFF">
                <a:alpha val="64000"/>
              </a:srgbClr>
            </a:solidFill>
            <a:prstDash val="solid"/>
          </a:ln>
        </p:spPr>
      </p:sp>
      <p:sp>
        <p:nvSpPr>
          <p:cNvPr id="4" name="Text 1"/>
          <p:cNvSpPr/>
          <p:nvPr/>
        </p:nvSpPr>
        <p:spPr>
          <a:xfrm>
            <a:off x="2624376" y="543044"/>
            <a:ext cx="5189220" cy="617101"/>
          </a:xfrm>
          <a:prstGeom prst="rect">
            <a:avLst/>
          </a:prstGeom>
          <a:noFill/>
          <a:ln/>
        </p:spPr>
        <p:txBody>
          <a:bodyPr wrap="none" rtlCol="0" anchor="t"/>
          <a:lstStyle/>
          <a:p>
            <a:pPr indent="0" marL="0">
              <a:lnSpc>
                <a:spcPts val="4860"/>
              </a:lnSpc>
              <a:buNone/>
            </a:pPr>
            <a:r>
              <a:rPr lang="en-US" sz="3888" dirty="0">
                <a:solidFill>
                  <a:srgbClr val="312F2B"/>
                </a:solidFill>
                <a:latin typeface="Gelasio" pitchFamily="34" charset="0"/>
                <a:ea typeface="Gelasio" pitchFamily="34" charset="-122"/>
                <a:cs typeface="Gelasio" pitchFamily="34" charset="-120"/>
              </a:rPr>
              <a:t>5. Adaptabilité et agilité</a:t>
            </a:r>
            <a:endParaRPr lang="en-US" sz="3888" dirty="0"/>
          </a:p>
        </p:txBody>
      </p:sp>
      <p:sp>
        <p:nvSpPr>
          <p:cNvPr id="5" name="Text 2"/>
          <p:cNvSpPr/>
          <p:nvPr/>
        </p:nvSpPr>
        <p:spPr>
          <a:xfrm>
            <a:off x="2624376" y="1555075"/>
            <a:ext cx="9381649" cy="631984"/>
          </a:xfrm>
          <a:prstGeom prst="rect">
            <a:avLst/>
          </a:prstGeom>
          <a:noFill/>
          <a:ln/>
        </p:spPr>
        <p:txBody>
          <a:bodyPr wrap="square" rtlCol="0" anchor="t"/>
          <a:lstStyle/>
          <a:p>
            <a:pPr indent="0" marL="0">
              <a:lnSpc>
                <a:spcPts val="2488"/>
              </a:lnSpc>
              <a:buNone/>
            </a:pPr>
            <a:r>
              <a:rPr lang="en-US" sz="1555" dirty="0">
                <a:solidFill>
                  <a:srgbClr val="272525"/>
                </a:solidFill>
                <a:latin typeface="Lato" pitchFamily="34" charset="0"/>
                <a:ea typeface="Lato" pitchFamily="34" charset="-122"/>
                <a:cs typeface="Lato" pitchFamily="34" charset="-120"/>
              </a:rPr>
              <a:t>Les SII offrent une infrastructure flexible et évolutive qui permet aux entreprises de s'adapter aux changements du marché et d'innover.</a:t>
            </a:r>
            <a:endParaRPr lang="en-US" sz="1555" dirty="0"/>
          </a:p>
        </p:txBody>
      </p:sp>
      <p:pic>
        <p:nvPicPr>
          <p:cNvPr id="6" name="Image 1" descr="preencoded.png">    </p:cNvPr>
          <p:cNvPicPr>
            <a:picLocks noChangeAspect="1"/>
          </p:cNvPicPr>
          <p:nvPr/>
        </p:nvPicPr>
        <p:blipFill>
          <a:blip r:embed="rId2"/>
          <a:stretch>
            <a:fillRect/>
          </a:stretch>
        </p:blipFill>
        <p:spPr>
          <a:xfrm>
            <a:off x="5389483" y="2409230"/>
            <a:ext cx="3851434" cy="2602825"/>
          </a:xfrm>
          <a:prstGeom prst="rect">
            <a:avLst/>
          </a:prstGeom>
        </p:spPr>
      </p:pic>
      <p:sp>
        <p:nvSpPr>
          <p:cNvPr id="7" name="Text 3"/>
          <p:cNvSpPr/>
          <p:nvPr/>
        </p:nvSpPr>
        <p:spPr>
          <a:xfrm>
            <a:off x="2624376" y="5431631"/>
            <a:ext cx="2805708" cy="617220"/>
          </a:xfrm>
          <a:prstGeom prst="rect">
            <a:avLst/>
          </a:prstGeom>
          <a:noFill/>
          <a:ln/>
        </p:spPr>
        <p:txBody>
          <a:bodyPr wrap="square" rtlCol="0" anchor="t"/>
          <a:lstStyle/>
          <a:p>
            <a:pPr algn="ctr" indent="0" marL="0">
              <a:lnSpc>
                <a:spcPts val="2430"/>
              </a:lnSpc>
              <a:buNone/>
            </a:pPr>
            <a:r>
              <a:rPr lang="en-US" sz="1944" dirty="0">
                <a:solidFill>
                  <a:srgbClr val="312F2B"/>
                </a:solidFill>
                <a:latin typeface="Gelasio" pitchFamily="34" charset="0"/>
                <a:ea typeface="Gelasio" pitchFamily="34" charset="-122"/>
                <a:cs typeface="Gelasio" pitchFamily="34" charset="-120"/>
              </a:rPr>
              <a:t>Intégration des nouvelles technologies</a:t>
            </a:r>
            <a:endParaRPr lang="en-US" sz="1944" dirty="0"/>
          </a:p>
        </p:txBody>
      </p:sp>
      <p:sp>
        <p:nvSpPr>
          <p:cNvPr id="8" name="Text 4"/>
          <p:cNvSpPr/>
          <p:nvPr/>
        </p:nvSpPr>
        <p:spPr>
          <a:xfrm>
            <a:off x="2624376" y="6246257"/>
            <a:ext cx="2805708" cy="947976"/>
          </a:xfrm>
          <a:prstGeom prst="rect">
            <a:avLst/>
          </a:prstGeom>
          <a:noFill/>
          <a:ln/>
        </p:spPr>
        <p:txBody>
          <a:bodyPr wrap="square" rtlCol="0" anchor="t"/>
          <a:lstStyle/>
          <a:p>
            <a:pPr algn="ctr" indent="0" marL="0">
              <a:lnSpc>
                <a:spcPts val="2488"/>
              </a:lnSpc>
              <a:buNone/>
            </a:pPr>
            <a:r>
              <a:rPr lang="en-US" sz="1555" dirty="0">
                <a:solidFill>
                  <a:srgbClr val="272525"/>
                </a:solidFill>
                <a:latin typeface="Lato" pitchFamily="34" charset="0"/>
                <a:ea typeface="Lato" pitchFamily="34" charset="-122"/>
                <a:cs typeface="Lato" pitchFamily="34" charset="-120"/>
              </a:rPr>
              <a:t>Intégration de nouvelles technologies pour rester compétitif.</a:t>
            </a:r>
            <a:endParaRPr lang="en-US" sz="1555" dirty="0"/>
          </a:p>
        </p:txBody>
      </p:sp>
      <p:sp>
        <p:nvSpPr>
          <p:cNvPr id="9" name="Text 5"/>
          <p:cNvSpPr/>
          <p:nvPr/>
        </p:nvSpPr>
        <p:spPr>
          <a:xfrm>
            <a:off x="5919430" y="5431631"/>
            <a:ext cx="2805708" cy="617220"/>
          </a:xfrm>
          <a:prstGeom prst="rect">
            <a:avLst/>
          </a:prstGeom>
          <a:noFill/>
          <a:ln/>
        </p:spPr>
        <p:txBody>
          <a:bodyPr wrap="square" rtlCol="0" anchor="t"/>
          <a:lstStyle/>
          <a:p>
            <a:pPr algn="ctr" indent="0" marL="0">
              <a:lnSpc>
                <a:spcPts val="2430"/>
              </a:lnSpc>
              <a:buNone/>
            </a:pPr>
            <a:r>
              <a:rPr lang="en-US" sz="1944" dirty="0">
                <a:solidFill>
                  <a:srgbClr val="312F2B"/>
                </a:solidFill>
                <a:latin typeface="Gelasio" pitchFamily="34" charset="0"/>
                <a:ea typeface="Gelasio" pitchFamily="34" charset="-122"/>
                <a:cs typeface="Gelasio" pitchFamily="34" charset="-120"/>
              </a:rPr>
              <a:t>Adaptation aux nouvelles exigences réglementaires</a:t>
            </a:r>
            <a:endParaRPr lang="en-US" sz="1944" dirty="0"/>
          </a:p>
        </p:txBody>
      </p:sp>
      <p:sp>
        <p:nvSpPr>
          <p:cNvPr id="10" name="Text 6"/>
          <p:cNvSpPr/>
          <p:nvPr/>
        </p:nvSpPr>
        <p:spPr>
          <a:xfrm>
            <a:off x="5919430" y="6246257"/>
            <a:ext cx="2805708" cy="1263968"/>
          </a:xfrm>
          <a:prstGeom prst="rect">
            <a:avLst/>
          </a:prstGeom>
          <a:noFill/>
          <a:ln/>
        </p:spPr>
        <p:txBody>
          <a:bodyPr wrap="square" rtlCol="0" anchor="t"/>
          <a:lstStyle/>
          <a:p>
            <a:pPr algn="ctr" indent="0" marL="0">
              <a:lnSpc>
                <a:spcPts val="2488"/>
              </a:lnSpc>
              <a:buNone/>
            </a:pPr>
            <a:r>
              <a:rPr lang="en-US" sz="1555" dirty="0">
                <a:solidFill>
                  <a:srgbClr val="272525"/>
                </a:solidFill>
                <a:latin typeface="Lato" pitchFamily="34" charset="0"/>
                <a:ea typeface="Lato" pitchFamily="34" charset="-122"/>
                <a:cs typeface="Lato" pitchFamily="34" charset="-120"/>
              </a:rPr>
              <a:t>Adaptation aux exigences réglementaires pour répondre aux normes demandées par les instances supérieures.</a:t>
            </a:r>
            <a:endParaRPr lang="en-US" sz="1555" dirty="0"/>
          </a:p>
        </p:txBody>
      </p:sp>
      <p:sp>
        <p:nvSpPr>
          <p:cNvPr id="11" name="Text 7"/>
          <p:cNvSpPr/>
          <p:nvPr/>
        </p:nvSpPr>
        <p:spPr>
          <a:xfrm>
            <a:off x="9238059" y="5431631"/>
            <a:ext cx="2758440" cy="308610"/>
          </a:xfrm>
          <a:prstGeom prst="rect">
            <a:avLst/>
          </a:prstGeom>
          <a:noFill/>
          <a:ln/>
        </p:spPr>
        <p:txBody>
          <a:bodyPr wrap="none" rtlCol="0" anchor="t"/>
          <a:lstStyle/>
          <a:p>
            <a:pPr algn="ctr" indent="0" marL="0">
              <a:lnSpc>
                <a:spcPts val="2430"/>
              </a:lnSpc>
              <a:buNone/>
            </a:pPr>
            <a:r>
              <a:rPr lang="en-US" sz="1944" dirty="0">
                <a:solidFill>
                  <a:srgbClr val="312F2B"/>
                </a:solidFill>
                <a:latin typeface="Gelasio" pitchFamily="34" charset="0"/>
                <a:ea typeface="Gelasio" pitchFamily="34" charset="-122"/>
                <a:cs typeface="Gelasio" pitchFamily="34" charset="-120"/>
              </a:rPr>
              <a:t>Ajustement des processus</a:t>
            </a:r>
            <a:endParaRPr lang="en-US" sz="1944" dirty="0"/>
          </a:p>
        </p:txBody>
      </p:sp>
      <p:sp>
        <p:nvSpPr>
          <p:cNvPr id="12" name="Text 8"/>
          <p:cNvSpPr/>
          <p:nvPr/>
        </p:nvSpPr>
        <p:spPr>
          <a:xfrm>
            <a:off x="9214485" y="5937647"/>
            <a:ext cx="2805708" cy="947976"/>
          </a:xfrm>
          <a:prstGeom prst="rect">
            <a:avLst/>
          </a:prstGeom>
          <a:noFill/>
          <a:ln/>
        </p:spPr>
        <p:txBody>
          <a:bodyPr wrap="square" rtlCol="0" anchor="t"/>
          <a:lstStyle/>
          <a:p>
            <a:pPr algn="ctr" indent="0" marL="0">
              <a:lnSpc>
                <a:spcPts val="2488"/>
              </a:lnSpc>
              <a:buNone/>
            </a:pPr>
            <a:r>
              <a:rPr lang="en-US" sz="1555" dirty="0">
                <a:solidFill>
                  <a:srgbClr val="272525"/>
                </a:solidFill>
                <a:latin typeface="Lato" pitchFamily="34" charset="0"/>
                <a:ea typeface="Lato" pitchFamily="34" charset="-122"/>
                <a:cs typeface="Lato" pitchFamily="34" charset="-120"/>
              </a:rPr>
              <a:t>Ajustement des processus pour améliorer l'efficacité globale de l'entreprise.</a:t>
            </a:r>
            <a:endParaRPr lang="en-US" sz="155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740">
            <a:solidFill>
              <a:srgbClr val="FFFFFF">
                <a:alpha val="64000"/>
              </a:srgbClr>
            </a:solidFill>
            <a:prstDash val="solid"/>
          </a:ln>
        </p:spPr>
      </p:sp>
      <p:sp>
        <p:nvSpPr>
          <p:cNvPr id="4" name="Text 1"/>
          <p:cNvSpPr/>
          <p:nvPr/>
        </p:nvSpPr>
        <p:spPr>
          <a:xfrm>
            <a:off x="766524" y="720566"/>
            <a:ext cx="7610951" cy="1277541"/>
          </a:xfrm>
          <a:prstGeom prst="rect">
            <a:avLst/>
          </a:prstGeom>
          <a:noFill/>
          <a:ln/>
        </p:spPr>
        <p:txBody>
          <a:bodyPr wrap="square" rtlCol="0" anchor="t"/>
          <a:lstStyle/>
          <a:p>
            <a:pPr indent="0" marL="0">
              <a:lnSpc>
                <a:spcPts val="5030"/>
              </a:lnSpc>
              <a:buNone/>
            </a:pPr>
            <a:r>
              <a:rPr lang="en-US" sz="4024" dirty="0">
                <a:solidFill>
                  <a:srgbClr val="312F2B"/>
                </a:solidFill>
                <a:latin typeface="Gelasio" pitchFamily="34" charset="0"/>
                <a:ea typeface="Gelasio" pitchFamily="34" charset="-122"/>
                <a:cs typeface="Gelasio" pitchFamily="34" charset="-120"/>
              </a:rPr>
              <a:t>6. Amélioration de la collaboration et coordination</a:t>
            </a:r>
            <a:endParaRPr lang="en-US" sz="4024" dirty="0"/>
          </a:p>
        </p:txBody>
      </p:sp>
      <p:sp>
        <p:nvSpPr>
          <p:cNvPr id="5" name="Text 2"/>
          <p:cNvSpPr/>
          <p:nvPr/>
        </p:nvSpPr>
        <p:spPr>
          <a:xfrm>
            <a:off x="766524" y="2304693"/>
            <a:ext cx="7610951" cy="1308259"/>
          </a:xfrm>
          <a:prstGeom prst="rect">
            <a:avLst/>
          </a:prstGeom>
          <a:noFill/>
          <a:ln/>
        </p:spPr>
        <p:txBody>
          <a:bodyPr wrap="square" rtlCol="0" anchor="t"/>
          <a:lstStyle/>
          <a:p>
            <a:pPr indent="0" marL="0">
              <a:lnSpc>
                <a:spcPts val="2575"/>
              </a:lnSpc>
              <a:buNone/>
            </a:pPr>
            <a:r>
              <a:rPr lang="en-US" sz="1610" dirty="0">
                <a:solidFill>
                  <a:srgbClr val="272525"/>
                </a:solidFill>
                <a:latin typeface="Lato" pitchFamily="34" charset="0"/>
                <a:ea typeface="Lato" pitchFamily="34" charset="-122"/>
                <a:cs typeface="Lato" pitchFamily="34" charset="-120"/>
              </a:rPr>
              <a:t>Les systèmes d'informations améliorent la collaboration et la coordination entre les différents acteurs de l'industrie par le partage d'informations en temps réel, la communication entre les équipes et les départements, ainsi que la coordination des activités.</a:t>
            </a:r>
            <a:endParaRPr lang="en-US" sz="1610" dirty="0"/>
          </a:p>
        </p:txBody>
      </p:sp>
      <p:sp>
        <p:nvSpPr>
          <p:cNvPr id="6" name="Shape 3"/>
          <p:cNvSpPr/>
          <p:nvPr/>
        </p:nvSpPr>
        <p:spPr>
          <a:xfrm>
            <a:off x="766524" y="4002524"/>
            <a:ext cx="459819" cy="459819"/>
          </a:xfrm>
          <a:prstGeom prst="roundRect">
            <a:avLst>
              <a:gd name="adj" fmla="val 20004"/>
            </a:avLst>
          </a:prstGeom>
          <a:solidFill>
            <a:srgbClr val="E8E8E3"/>
          </a:solidFill>
          <a:ln w="12740">
            <a:solidFill>
              <a:srgbClr val="D1D1C7"/>
            </a:solidFill>
            <a:prstDash val="solid"/>
          </a:ln>
        </p:spPr>
      </p:sp>
      <p:sp>
        <p:nvSpPr>
          <p:cNvPr id="7" name="Text 4"/>
          <p:cNvSpPr/>
          <p:nvPr/>
        </p:nvSpPr>
        <p:spPr>
          <a:xfrm>
            <a:off x="931664" y="4040862"/>
            <a:ext cx="129540" cy="383143"/>
          </a:xfrm>
          <a:prstGeom prst="rect">
            <a:avLst/>
          </a:prstGeom>
          <a:noFill/>
          <a:ln/>
        </p:spPr>
        <p:txBody>
          <a:bodyPr wrap="none" rtlCol="0" anchor="t"/>
          <a:lstStyle/>
          <a:p>
            <a:pPr algn="ctr" indent="0" marL="0">
              <a:lnSpc>
                <a:spcPts val="3018"/>
              </a:lnSpc>
              <a:buNone/>
            </a:pPr>
            <a:r>
              <a:rPr lang="en-US" sz="2414" dirty="0">
                <a:solidFill>
                  <a:srgbClr val="272525"/>
                </a:solidFill>
                <a:latin typeface="Gelasio" pitchFamily="34" charset="0"/>
                <a:ea typeface="Gelasio" pitchFamily="34" charset="-122"/>
                <a:cs typeface="Gelasio" pitchFamily="34" charset="-120"/>
              </a:rPr>
              <a:t>1</a:t>
            </a:r>
            <a:endParaRPr lang="en-US" sz="2414" dirty="0"/>
          </a:p>
        </p:txBody>
      </p:sp>
      <p:sp>
        <p:nvSpPr>
          <p:cNvPr id="8" name="Text 5"/>
          <p:cNvSpPr/>
          <p:nvPr/>
        </p:nvSpPr>
        <p:spPr>
          <a:xfrm>
            <a:off x="1430655" y="4072771"/>
            <a:ext cx="3039189" cy="638651"/>
          </a:xfrm>
          <a:prstGeom prst="rect">
            <a:avLst/>
          </a:prstGeom>
          <a:noFill/>
          <a:ln/>
        </p:spPr>
        <p:txBody>
          <a:bodyPr wrap="square" rtlCol="0" anchor="t"/>
          <a:lstStyle/>
          <a:p>
            <a:pPr indent="0" marL="0">
              <a:lnSpc>
                <a:spcPts val="2515"/>
              </a:lnSpc>
              <a:buNone/>
            </a:pPr>
            <a:r>
              <a:rPr lang="en-US" sz="2012" dirty="0">
                <a:solidFill>
                  <a:srgbClr val="272525"/>
                </a:solidFill>
                <a:latin typeface="Gelasio" pitchFamily="34" charset="0"/>
                <a:ea typeface="Gelasio" pitchFamily="34" charset="-122"/>
                <a:cs typeface="Gelasio" pitchFamily="34" charset="-120"/>
              </a:rPr>
              <a:t>Partage d'informations en temps réel</a:t>
            </a:r>
            <a:endParaRPr lang="en-US" sz="2012" dirty="0"/>
          </a:p>
        </p:txBody>
      </p:sp>
      <p:sp>
        <p:nvSpPr>
          <p:cNvPr id="9" name="Text 6"/>
          <p:cNvSpPr/>
          <p:nvPr/>
        </p:nvSpPr>
        <p:spPr>
          <a:xfrm>
            <a:off x="1430655" y="4915733"/>
            <a:ext cx="3039189" cy="981194"/>
          </a:xfrm>
          <a:prstGeom prst="rect">
            <a:avLst/>
          </a:prstGeom>
          <a:noFill/>
          <a:ln/>
        </p:spPr>
        <p:txBody>
          <a:bodyPr wrap="square" rtlCol="0" anchor="t"/>
          <a:lstStyle/>
          <a:p>
            <a:pPr indent="0" marL="0">
              <a:lnSpc>
                <a:spcPts val="2575"/>
              </a:lnSpc>
              <a:buNone/>
            </a:pPr>
            <a:r>
              <a:rPr lang="en-US" sz="1610" dirty="0">
                <a:solidFill>
                  <a:srgbClr val="272525"/>
                </a:solidFill>
                <a:latin typeface="Lato" pitchFamily="34" charset="0"/>
                <a:ea typeface="Lato" pitchFamily="34" charset="-122"/>
                <a:cs typeface="Lato" pitchFamily="34" charset="-120"/>
              </a:rPr>
              <a:t>Partager des informations en temps réel pour une meilleure prise de décision collective.</a:t>
            </a:r>
            <a:endParaRPr lang="en-US" sz="1610" dirty="0"/>
          </a:p>
        </p:txBody>
      </p:sp>
      <p:sp>
        <p:nvSpPr>
          <p:cNvPr id="10" name="Shape 7"/>
          <p:cNvSpPr/>
          <p:nvPr/>
        </p:nvSpPr>
        <p:spPr>
          <a:xfrm>
            <a:off x="4674156" y="4002524"/>
            <a:ext cx="459819" cy="459819"/>
          </a:xfrm>
          <a:prstGeom prst="roundRect">
            <a:avLst>
              <a:gd name="adj" fmla="val 20004"/>
            </a:avLst>
          </a:prstGeom>
          <a:solidFill>
            <a:srgbClr val="E8E8E3"/>
          </a:solidFill>
          <a:ln w="12740">
            <a:solidFill>
              <a:srgbClr val="D1D1C7"/>
            </a:solidFill>
            <a:prstDash val="solid"/>
          </a:ln>
        </p:spPr>
      </p:sp>
      <p:sp>
        <p:nvSpPr>
          <p:cNvPr id="11" name="Text 8"/>
          <p:cNvSpPr/>
          <p:nvPr/>
        </p:nvSpPr>
        <p:spPr>
          <a:xfrm>
            <a:off x="4820245" y="4040862"/>
            <a:ext cx="167640" cy="383143"/>
          </a:xfrm>
          <a:prstGeom prst="rect">
            <a:avLst/>
          </a:prstGeom>
          <a:noFill/>
          <a:ln/>
        </p:spPr>
        <p:txBody>
          <a:bodyPr wrap="none" rtlCol="0" anchor="t"/>
          <a:lstStyle/>
          <a:p>
            <a:pPr algn="ctr" indent="0" marL="0">
              <a:lnSpc>
                <a:spcPts val="3018"/>
              </a:lnSpc>
              <a:buNone/>
            </a:pPr>
            <a:r>
              <a:rPr lang="en-US" sz="2414" dirty="0">
                <a:solidFill>
                  <a:srgbClr val="272525"/>
                </a:solidFill>
                <a:latin typeface="Gelasio" pitchFamily="34" charset="0"/>
                <a:ea typeface="Gelasio" pitchFamily="34" charset="-122"/>
                <a:cs typeface="Gelasio" pitchFamily="34" charset="-120"/>
              </a:rPr>
              <a:t>2</a:t>
            </a:r>
            <a:endParaRPr lang="en-US" sz="2414" dirty="0"/>
          </a:p>
        </p:txBody>
      </p:sp>
      <p:sp>
        <p:nvSpPr>
          <p:cNvPr id="12" name="Text 9"/>
          <p:cNvSpPr/>
          <p:nvPr/>
        </p:nvSpPr>
        <p:spPr>
          <a:xfrm>
            <a:off x="5338286" y="4072771"/>
            <a:ext cx="3039189" cy="957977"/>
          </a:xfrm>
          <a:prstGeom prst="rect">
            <a:avLst/>
          </a:prstGeom>
          <a:noFill/>
          <a:ln/>
        </p:spPr>
        <p:txBody>
          <a:bodyPr wrap="square" rtlCol="0" anchor="t"/>
          <a:lstStyle/>
          <a:p>
            <a:pPr indent="0" marL="0">
              <a:lnSpc>
                <a:spcPts val="2515"/>
              </a:lnSpc>
              <a:buNone/>
            </a:pPr>
            <a:r>
              <a:rPr lang="en-US" sz="2012" dirty="0">
                <a:solidFill>
                  <a:srgbClr val="272525"/>
                </a:solidFill>
                <a:latin typeface="Gelasio" pitchFamily="34" charset="0"/>
                <a:ea typeface="Gelasio" pitchFamily="34" charset="-122"/>
                <a:cs typeface="Gelasio" pitchFamily="34" charset="-120"/>
              </a:rPr>
              <a:t>Communication entre les équipes et les départements</a:t>
            </a:r>
            <a:endParaRPr lang="en-US" sz="2012" dirty="0"/>
          </a:p>
        </p:txBody>
      </p:sp>
      <p:sp>
        <p:nvSpPr>
          <p:cNvPr id="13" name="Text 10"/>
          <p:cNvSpPr/>
          <p:nvPr/>
        </p:nvSpPr>
        <p:spPr>
          <a:xfrm>
            <a:off x="5338286" y="5235059"/>
            <a:ext cx="3039189" cy="654129"/>
          </a:xfrm>
          <a:prstGeom prst="rect">
            <a:avLst/>
          </a:prstGeom>
          <a:noFill/>
          <a:ln/>
        </p:spPr>
        <p:txBody>
          <a:bodyPr wrap="square" rtlCol="0" anchor="t"/>
          <a:lstStyle/>
          <a:p>
            <a:pPr indent="0" marL="0">
              <a:lnSpc>
                <a:spcPts val="2575"/>
              </a:lnSpc>
              <a:buNone/>
            </a:pPr>
            <a:r>
              <a:rPr lang="en-US" sz="1610" dirty="0">
                <a:solidFill>
                  <a:srgbClr val="272525"/>
                </a:solidFill>
                <a:latin typeface="Lato" pitchFamily="34" charset="0"/>
                <a:ea typeface="Lato" pitchFamily="34" charset="-122"/>
                <a:cs typeface="Lato" pitchFamily="34" charset="-120"/>
              </a:rPr>
              <a:t>Faciliter la communication entre les différentes parties prenantes.</a:t>
            </a:r>
            <a:endParaRPr lang="en-US" sz="1610" dirty="0"/>
          </a:p>
        </p:txBody>
      </p:sp>
      <p:sp>
        <p:nvSpPr>
          <p:cNvPr id="14" name="Shape 11"/>
          <p:cNvSpPr/>
          <p:nvPr/>
        </p:nvSpPr>
        <p:spPr>
          <a:xfrm>
            <a:off x="766524" y="6260902"/>
            <a:ext cx="459819" cy="459819"/>
          </a:xfrm>
          <a:prstGeom prst="roundRect">
            <a:avLst>
              <a:gd name="adj" fmla="val 20004"/>
            </a:avLst>
          </a:prstGeom>
          <a:solidFill>
            <a:srgbClr val="E8E8E3"/>
          </a:solidFill>
          <a:ln w="12740">
            <a:solidFill>
              <a:srgbClr val="D1D1C7"/>
            </a:solidFill>
            <a:prstDash val="solid"/>
          </a:ln>
        </p:spPr>
      </p:sp>
      <p:sp>
        <p:nvSpPr>
          <p:cNvPr id="15" name="Text 12"/>
          <p:cNvSpPr/>
          <p:nvPr/>
        </p:nvSpPr>
        <p:spPr>
          <a:xfrm>
            <a:off x="912614" y="6299240"/>
            <a:ext cx="167640" cy="383143"/>
          </a:xfrm>
          <a:prstGeom prst="rect">
            <a:avLst/>
          </a:prstGeom>
          <a:noFill/>
          <a:ln/>
        </p:spPr>
        <p:txBody>
          <a:bodyPr wrap="none" rtlCol="0" anchor="t"/>
          <a:lstStyle/>
          <a:p>
            <a:pPr algn="ctr" indent="0" marL="0">
              <a:lnSpc>
                <a:spcPts val="3018"/>
              </a:lnSpc>
              <a:buNone/>
            </a:pPr>
            <a:r>
              <a:rPr lang="en-US" sz="2414" dirty="0">
                <a:solidFill>
                  <a:srgbClr val="272525"/>
                </a:solidFill>
                <a:latin typeface="Gelasio" pitchFamily="34" charset="0"/>
                <a:ea typeface="Gelasio" pitchFamily="34" charset="-122"/>
                <a:cs typeface="Gelasio" pitchFamily="34" charset="-120"/>
              </a:rPr>
              <a:t>3</a:t>
            </a:r>
            <a:endParaRPr lang="en-US" sz="2414" dirty="0"/>
          </a:p>
        </p:txBody>
      </p:sp>
      <p:sp>
        <p:nvSpPr>
          <p:cNvPr id="16" name="Text 13"/>
          <p:cNvSpPr/>
          <p:nvPr/>
        </p:nvSpPr>
        <p:spPr>
          <a:xfrm>
            <a:off x="1430655" y="6331148"/>
            <a:ext cx="2971800" cy="319326"/>
          </a:xfrm>
          <a:prstGeom prst="rect">
            <a:avLst/>
          </a:prstGeom>
          <a:noFill/>
          <a:ln/>
        </p:spPr>
        <p:txBody>
          <a:bodyPr wrap="none" rtlCol="0" anchor="t"/>
          <a:lstStyle/>
          <a:p>
            <a:pPr indent="0" marL="0">
              <a:lnSpc>
                <a:spcPts val="2515"/>
              </a:lnSpc>
              <a:buNone/>
            </a:pPr>
            <a:r>
              <a:rPr lang="en-US" sz="2012" dirty="0">
                <a:solidFill>
                  <a:srgbClr val="272525"/>
                </a:solidFill>
                <a:latin typeface="Gelasio" pitchFamily="34" charset="0"/>
                <a:ea typeface="Gelasio" pitchFamily="34" charset="-122"/>
                <a:cs typeface="Gelasio" pitchFamily="34" charset="-120"/>
              </a:rPr>
              <a:t>Coordination des activités</a:t>
            </a:r>
            <a:endParaRPr lang="en-US" sz="2012" dirty="0"/>
          </a:p>
        </p:txBody>
      </p:sp>
      <p:sp>
        <p:nvSpPr>
          <p:cNvPr id="17" name="Text 14"/>
          <p:cNvSpPr/>
          <p:nvPr/>
        </p:nvSpPr>
        <p:spPr>
          <a:xfrm>
            <a:off x="1430655" y="6854785"/>
            <a:ext cx="6946821" cy="654129"/>
          </a:xfrm>
          <a:prstGeom prst="rect">
            <a:avLst/>
          </a:prstGeom>
          <a:noFill/>
          <a:ln/>
        </p:spPr>
        <p:txBody>
          <a:bodyPr wrap="square" rtlCol="0" anchor="t"/>
          <a:lstStyle/>
          <a:p>
            <a:pPr indent="0" marL="0">
              <a:lnSpc>
                <a:spcPts val="2575"/>
              </a:lnSpc>
              <a:buNone/>
            </a:pPr>
            <a:r>
              <a:rPr lang="en-US" sz="1610" dirty="0">
                <a:solidFill>
                  <a:srgbClr val="272525"/>
                </a:solidFill>
                <a:latin typeface="Lato" pitchFamily="34" charset="0"/>
                <a:ea typeface="Lato" pitchFamily="34" charset="-122"/>
                <a:cs typeface="Lato" pitchFamily="34" charset="-120"/>
              </a:rPr>
              <a:t>Coordonner les activités pour une solution rapide et efficace en cas de problèmes.</a:t>
            </a:r>
            <a:endParaRPr lang="en-US" sz="1610" dirty="0"/>
          </a:p>
        </p:txBody>
      </p:sp>
      <p:pic>
        <p:nvPicPr>
          <p:cNvPr id="18" name="Image 1" descr="preencoded.png">    </p:cNvPr>
          <p:cNvPicPr>
            <a:picLocks noChangeAspect="1"/>
          </p:cNvPicPr>
          <p:nvPr/>
        </p:nvPicPr>
        <p:blipFill>
          <a:blip r:embed="rId2"/>
          <a:stretch>
            <a:fillRect/>
          </a:stretch>
        </p:blipFill>
        <p:spPr>
          <a:xfrm>
            <a:off x="9144000" y="0"/>
            <a:ext cx="5486400" cy="8229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216">
            <a:solidFill>
              <a:srgbClr val="FFFFFF">
                <a:alpha val="64000"/>
              </a:srgbClr>
            </a:solidFill>
            <a:prstDash val="solid"/>
          </a:ln>
        </p:spPr>
      </p:sp>
      <p:sp>
        <p:nvSpPr>
          <p:cNvPr id="4" name="Text 1"/>
          <p:cNvSpPr/>
          <p:nvPr/>
        </p:nvSpPr>
        <p:spPr>
          <a:xfrm>
            <a:off x="2262545" y="586145"/>
            <a:ext cx="7589520" cy="664726"/>
          </a:xfrm>
          <a:prstGeom prst="rect">
            <a:avLst/>
          </a:prstGeom>
          <a:noFill/>
          <a:ln/>
        </p:spPr>
        <p:txBody>
          <a:bodyPr wrap="none" rtlCol="0" anchor="t"/>
          <a:lstStyle/>
          <a:p>
            <a:pPr indent="0" marL="0">
              <a:lnSpc>
                <a:spcPts val="5235"/>
              </a:lnSpc>
              <a:buNone/>
            </a:pPr>
            <a:r>
              <a:rPr lang="en-US" sz="4188" dirty="0">
                <a:solidFill>
                  <a:srgbClr val="312F2B"/>
                </a:solidFill>
                <a:latin typeface="Gelasio" pitchFamily="34" charset="0"/>
                <a:ea typeface="Gelasio" pitchFamily="34" charset="-122"/>
                <a:cs typeface="Gelasio" pitchFamily="34" charset="-120"/>
              </a:rPr>
              <a:t>7. Prise de décision plus éclairée</a:t>
            </a:r>
            <a:endParaRPr lang="en-US" sz="4188" dirty="0"/>
          </a:p>
        </p:txBody>
      </p:sp>
      <p:sp>
        <p:nvSpPr>
          <p:cNvPr id="5" name="Text 2"/>
          <p:cNvSpPr/>
          <p:nvPr/>
        </p:nvSpPr>
        <p:spPr>
          <a:xfrm>
            <a:off x="2262545" y="1676281"/>
            <a:ext cx="10105311" cy="1361599"/>
          </a:xfrm>
          <a:prstGeom prst="rect">
            <a:avLst/>
          </a:prstGeom>
          <a:noFill/>
          <a:ln/>
        </p:spPr>
        <p:txBody>
          <a:bodyPr wrap="square" rtlCol="0" anchor="t"/>
          <a:lstStyle/>
          <a:p>
            <a:pPr indent="0" marL="0">
              <a:lnSpc>
                <a:spcPts val="2680"/>
              </a:lnSpc>
              <a:buNone/>
            </a:pPr>
            <a:r>
              <a:rPr lang="en-US" sz="1675" dirty="0">
                <a:solidFill>
                  <a:srgbClr val="272525"/>
                </a:solidFill>
                <a:latin typeface="Lato" pitchFamily="34" charset="0"/>
                <a:ea typeface="Lato" pitchFamily="34" charset="-122"/>
                <a:cs typeface="Lato" pitchFamily="34" charset="-120"/>
              </a:rPr>
              <a:t>Les SII fournissent des informations précieuses pour la prise de décision dans l'industrie. En collectant et en analysant les données, ils permettent d'obtenir des indicateurs de performance clés, des rapports et des analyses qui soutiennent la prise de décision éclairée. Cela permet aux décideurs de prendre des décisions stratégiques et opérationnelles basées sur des données factuelles.</a:t>
            </a:r>
            <a:endParaRPr lang="en-US" sz="1675" dirty="0"/>
          </a:p>
        </p:txBody>
      </p:sp>
      <p:sp>
        <p:nvSpPr>
          <p:cNvPr id="6" name="Shape 3"/>
          <p:cNvSpPr/>
          <p:nvPr/>
        </p:nvSpPr>
        <p:spPr>
          <a:xfrm>
            <a:off x="2262545" y="5460325"/>
            <a:ext cx="10105311" cy="42505"/>
          </a:xfrm>
          <a:prstGeom prst="rect">
            <a:avLst/>
          </a:prstGeom>
          <a:solidFill>
            <a:srgbClr val="D1D1C7"/>
          </a:solidFill>
          <a:ln/>
        </p:spPr>
      </p:sp>
      <p:sp>
        <p:nvSpPr>
          <p:cNvPr id="7" name="Shape 4"/>
          <p:cNvSpPr/>
          <p:nvPr/>
        </p:nvSpPr>
        <p:spPr>
          <a:xfrm>
            <a:off x="4714458" y="5460266"/>
            <a:ext cx="42505" cy="744498"/>
          </a:xfrm>
          <a:prstGeom prst="rect">
            <a:avLst/>
          </a:prstGeom>
          <a:solidFill>
            <a:srgbClr val="D1D1C7"/>
          </a:solidFill>
          <a:ln/>
        </p:spPr>
      </p:sp>
      <p:sp>
        <p:nvSpPr>
          <p:cNvPr id="8" name="Shape 5"/>
          <p:cNvSpPr/>
          <p:nvPr/>
        </p:nvSpPr>
        <p:spPr>
          <a:xfrm>
            <a:off x="4496395" y="5221069"/>
            <a:ext cx="478631" cy="478631"/>
          </a:xfrm>
          <a:prstGeom prst="roundRect">
            <a:avLst>
              <a:gd name="adj" fmla="val 20002"/>
            </a:avLst>
          </a:prstGeom>
          <a:solidFill>
            <a:srgbClr val="E8E8E3"/>
          </a:solidFill>
          <a:ln w="13216">
            <a:solidFill>
              <a:srgbClr val="D1D1C7"/>
            </a:solidFill>
            <a:prstDash val="solid"/>
          </a:ln>
        </p:spPr>
      </p:sp>
      <p:sp>
        <p:nvSpPr>
          <p:cNvPr id="9" name="Text 6"/>
          <p:cNvSpPr/>
          <p:nvPr/>
        </p:nvSpPr>
        <p:spPr>
          <a:xfrm>
            <a:off x="4667131" y="5260955"/>
            <a:ext cx="137160" cy="398859"/>
          </a:xfrm>
          <a:prstGeom prst="rect">
            <a:avLst/>
          </a:prstGeom>
          <a:noFill/>
          <a:ln/>
        </p:spPr>
        <p:txBody>
          <a:bodyPr wrap="none" rtlCol="0" anchor="t"/>
          <a:lstStyle/>
          <a:p>
            <a:pPr algn="ctr" indent="0" marL="0">
              <a:lnSpc>
                <a:spcPts val="3141"/>
              </a:lnSpc>
              <a:buNone/>
            </a:pPr>
            <a:r>
              <a:rPr lang="en-US" sz="2513" dirty="0">
                <a:solidFill>
                  <a:srgbClr val="272525"/>
                </a:solidFill>
                <a:latin typeface="Gelasio" pitchFamily="34" charset="0"/>
                <a:ea typeface="Gelasio" pitchFamily="34" charset="-122"/>
                <a:cs typeface="Gelasio" pitchFamily="34" charset="-120"/>
              </a:rPr>
              <a:t>1</a:t>
            </a:r>
            <a:endParaRPr lang="en-US" sz="2513" dirty="0"/>
          </a:p>
        </p:txBody>
      </p:sp>
      <p:sp>
        <p:nvSpPr>
          <p:cNvPr id="10" name="Text 7"/>
          <p:cNvSpPr/>
          <p:nvPr/>
        </p:nvSpPr>
        <p:spPr>
          <a:xfrm>
            <a:off x="3569851" y="6417588"/>
            <a:ext cx="2331720" cy="332423"/>
          </a:xfrm>
          <a:prstGeom prst="rect">
            <a:avLst/>
          </a:prstGeom>
          <a:noFill/>
          <a:ln/>
        </p:spPr>
        <p:txBody>
          <a:bodyPr wrap="none" rtlCol="0" anchor="t"/>
          <a:lstStyle/>
          <a:p>
            <a:pPr algn="ctr" indent="0" marL="0">
              <a:lnSpc>
                <a:spcPts val="2617"/>
              </a:lnSpc>
              <a:buNone/>
            </a:pPr>
            <a:r>
              <a:rPr lang="en-US" sz="2094" dirty="0">
                <a:solidFill>
                  <a:srgbClr val="272525"/>
                </a:solidFill>
                <a:latin typeface="Gelasio" pitchFamily="34" charset="0"/>
                <a:ea typeface="Gelasio" pitchFamily="34" charset="-122"/>
                <a:cs typeface="Gelasio" pitchFamily="34" charset="-120"/>
              </a:rPr>
              <a:t>Collecte de données</a:t>
            </a:r>
            <a:endParaRPr lang="en-US" sz="2094" dirty="0"/>
          </a:p>
        </p:txBody>
      </p:sp>
      <p:sp>
        <p:nvSpPr>
          <p:cNvPr id="11" name="Text 8"/>
          <p:cNvSpPr/>
          <p:nvPr/>
        </p:nvSpPr>
        <p:spPr>
          <a:xfrm>
            <a:off x="2475190" y="6962656"/>
            <a:ext cx="4521041" cy="680799"/>
          </a:xfrm>
          <a:prstGeom prst="rect">
            <a:avLst/>
          </a:prstGeom>
          <a:noFill/>
          <a:ln/>
        </p:spPr>
        <p:txBody>
          <a:bodyPr wrap="square" rtlCol="0" anchor="t"/>
          <a:lstStyle/>
          <a:p>
            <a:pPr algn="ctr" indent="0" marL="0">
              <a:lnSpc>
                <a:spcPts val="2680"/>
              </a:lnSpc>
              <a:buNone/>
            </a:pPr>
            <a:r>
              <a:rPr lang="en-US" sz="1675" dirty="0">
                <a:solidFill>
                  <a:srgbClr val="272525"/>
                </a:solidFill>
                <a:latin typeface="Lato" pitchFamily="34" charset="0"/>
                <a:ea typeface="Lato" pitchFamily="34" charset="-122"/>
                <a:cs typeface="Lato" pitchFamily="34" charset="-120"/>
              </a:rPr>
              <a:t>Collecter des données pour faciliter la prise de décision éclairée.</a:t>
            </a:r>
            <a:endParaRPr lang="en-US" sz="1675" dirty="0"/>
          </a:p>
        </p:txBody>
      </p:sp>
      <p:sp>
        <p:nvSpPr>
          <p:cNvPr id="12" name="Shape 9"/>
          <p:cNvSpPr/>
          <p:nvPr/>
        </p:nvSpPr>
        <p:spPr>
          <a:xfrm>
            <a:off x="7293947" y="4715887"/>
            <a:ext cx="42505" cy="744498"/>
          </a:xfrm>
          <a:prstGeom prst="rect">
            <a:avLst/>
          </a:prstGeom>
          <a:solidFill>
            <a:srgbClr val="D1D1C7"/>
          </a:solidFill>
          <a:ln/>
        </p:spPr>
      </p:sp>
      <p:sp>
        <p:nvSpPr>
          <p:cNvPr id="13" name="Shape 10"/>
          <p:cNvSpPr/>
          <p:nvPr/>
        </p:nvSpPr>
        <p:spPr>
          <a:xfrm>
            <a:off x="7075884" y="5221069"/>
            <a:ext cx="478631" cy="478631"/>
          </a:xfrm>
          <a:prstGeom prst="roundRect">
            <a:avLst>
              <a:gd name="adj" fmla="val 20002"/>
            </a:avLst>
          </a:prstGeom>
          <a:solidFill>
            <a:srgbClr val="E8E8E3"/>
          </a:solidFill>
          <a:ln w="13216">
            <a:solidFill>
              <a:srgbClr val="D1D1C7"/>
            </a:solidFill>
            <a:prstDash val="solid"/>
          </a:ln>
        </p:spPr>
      </p:sp>
      <p:sp>
        <p:nvSpPr>
          <p:cNvPr id="14" name="Text 11"/>
          <p:cNvSpPr/>
          <p:nvPr/>
        </p:nvSpPr>
        <p:spPr>
          <a:xfrm>
            <a:off x="7227570" y="5260955"/>
            <a:ext cx="175260" cy="398859"/>
          </a:xfrm>
          <a:prstGeom prst="rect">
            <a:avLst/>
          </a:prstGeom>
          <a:noFill/>
          <a:ln/>
        </p:spPr>
        <p:txBody>
          <a:bodyPr wrap="none" rtlCol="0" anchor="t"/>
          <a:lstStyle/>
          <a:p>
            <a:pPr algn="ctr" indent="0" marL="0">
              <a:lnSpc>
                <a:spcPts val="3141"/>
              </a:lnSpc>
              <a:buNone/>
            </a:pPr>
            <a:r>
              <a:rPr lang="en-US" sz="2513" dirty="0">
                <a:solidFill>
                  <a:srgbClr val="272525"/>
                </a:solidFill>
                <a:latin typeface="Gelasio" pitchFamily="34" charset="0"/>
                <a:ea typeface="Gelasio" pitchFamily="34" charset="-122"/>
                <a:cs typeface="Gelasio" pitchFamily="34" charset="-120"/>
              </a:rPr>
              <a:t>2</a:t>
            </a:r>
            <a:endParaRPr lang="en-US" sz="2513" dirty="0"/>
          </a:p>
        </p:txBody>
      </p:sp>
      <p:sp>
        <p:nvSpPr>
          <p:cNvPr id="15" name="Text 12"/>
          <p:cNvSpPr/>
          <p:nvPr/>
        </p:nvSpPr>
        <p:spPr>
          <a:xfrm>
            <a:off x="6156960" y="3277195"/>
            <a:ext cx="2316480" cy="332423"/>
          </a:xfrm>
          <a:prstGeom prst="rect">
            <a:avLst/>
          </a:prstGeom>
          <a:noFill/>
          <a:ln/>
        </p:spPr>
        <p:txBody>
          <a:bodyPr wrap="none" rtlCol="0" anchor="t"/>
          <a:lstStyle/>
          <a:p>
            <a:pPr algn="ctr" indent="0" marL="0">
              <a:lnSpc>
                <a:spcPts val="2617"/>
              </a:lnSpc>
              <a:buNone/>
            </a:pPr>
            <a:r>
              <a:rPr lang="en-US" sz="2094" dirty="0">
                <a:solidFill>
                  <a:srgbClr val="272525"/>
                </a:solidFill>
                <a:latin typeface="Gelasio" pitchFamily="34" charset="0"/>
                <a:ea typeface="Gelasio" pitchFamily="34" charset="-122"/>
                <a:cs typeface="Gelasio" pitchFamily="34" charset="-120"/>
              </a:rPr>
              <a:t>Analyse de données</a:t>
            </a:r>
            <a:endParaRPr lang="en-US" sz="2094" dirty="0"/>
          </a:p>
        </p:txBody>
      </p:sp>
      <p:sp>
        <p:nvSpPr>
          <p:cNvPr id="16" name="Text 13"/>
          <p:cNvSpPr/>
          <p:nvPr/>
        </p:nvSpPr>
        <p:spPr>
          <a:xfrm>
            <a:off x="5054679" y="3822263"/>
            <a:ext cx="4521041" cy="680799"/>
          </a:xfrm>
          <a:prstGeom prst="rect">
            <a:avLst/>
          </a:prstGeom>
          <a:noFill/>
          <a:ln/>
        </p:spPr>
        <p:txBody>
          <a:bodyPr wrap="square" rtlCol="0" anchor="t"/>
          <a:lstStyle/>
          <a:p>
            <a:pPr algn="ctr" indent="0" marL="0">
              <a:lnSpc>
                <a:spcPts val="2680"/>
              </a:lnSpc>
              <a:buNone/>
            </a:pPr>
            <a:r>
              <a:rPr lang="en-US" sz="1675" dirty="0">
                <a:solidFill>
                  <a:srgbClr val="272525"/>
                </a:solidFill>
                <a:latin typeface="Lato" pitchFamily="34" charset="0"/>
                <a:ea typeface="Lato" pitchFamily="34" charset="-122"/>
                <a:cs typeface="Lato" pitchFamily="34" charset="-120"/>
              </a:rPr>
              <a:t>Analyser les données pour obtenir des indicateurs de performance clés.</a:t>
            </a:r>
            <a:endParaRPr lang="en-US" sz="1675" dirty="0"/>
          </a:p>
        </p:txBody>
      </p:sp>
      <p:sp>
        <p:nvSpPr>
          <p:cNvPr id="17" name="Shape 14"/>
          <p:cNvSpPr/>
          <p:nvPr/>
        </p:nvSpPr>
        <p:spPr>
          <a:xfrm>
            <a:off x="9873436" y="5460266"/>
            <a:ext cx="42505" cy="744498"/>
          </a:xfrm>
          <a:prstGeom prst="rect">
            <a:avLst/>
          </a:prstGeom>
          <a:solidFill>
            <a:srgbClr val="D1D1C7"/>
          </a:solidFill>
          <a:ln/>
        </p:spPr>
      </p:sp>
      <p:sp>
        <p:nvSpPr>
          <p:cNvPr id="18" name="Shape 15"/>
          <p:cNvSpPr/>
          <p:nvPr/>
        </p:nvSpPr>
        <p:spPr>
          <a:xfrm>
            <a:off x="9655373" y="5221069"/>
            <a:ext cx="478631" cy="478631"/>
          </a:xfrm>
          <a:prstGeom prst="roundRect">
            <a:avLst>
              <a:gd name="adj" fmla="val 20002"/>
            </a:avLst>
          </a:prstGeom>
          <a:solidFill>
            <a:srgbClr val="E8E8E3"/>
          </a:solidFill>
          <a:ln w="13216">
            <a:solidFill>
              <a:srgbClr val="D1D1C7"/>
            </a:solidFill>
            <a:prstDash val="solid"/>
          </a:ln>
        </p:spPr>
      </p:sp>
      <p:sp>
        <p:nvSpPr>
          <p:cNvPr id="19" name="Text 16"/>
          <p:cNvSpPr/>
          <p:nvPr/>
        </p:nvSpPr>
        <p:spPr>
          <a:xfrm>
            <a:off x="9807059" y="5260955"/>
            <a:ext cx="175260" cy="398859"/>
          </a:xfrm>
          <a:prstGeom prst="rect">
            <a:avLst/>
          </a:prstGeom>
          <a:noFill/>
          <a:ln/>
        </p:spPr>
        <p:txBody>
          <a:bodyPr wrap="none" rtlCol="0" anchor="t"/>
          <a:lstStyle/>
          <a:p>
            <a:pPr algn="ctr" indent="0" marL="0">
              <a:lnSpc>
                <a:spcPts val="3141"/>
              </a:lnSpc>
              <a:buNone/>
            </a:pPr>
            <a:r>
              <a:rPr lang="en-US" sz="2513" dirty="0">
                <a:solidFill>
                  <a:srgbClr val="272525"/>
                </a:solidFill>
                <a:latin typeface="Gelasio" pitchFamily="34" charset="0"/>
                <a:ea typeface="Gelasio" pitchFamily="34" charset="-122"/>
                <a:cs typeface="Gelasio" pitchFamily="34" charset="-120"/>
              </a:rPr>
              <a:t>3</a:t>
            </a:r>
            <a:endParaRPr lang="en-US" sz="2513" dirty="0"/>
          </a:p>
        </p:txBody>
      </p:sp>
      <p:sp>
        <p:nvSpPr>
          <p:cNvPr id="20" name="Text 17"/>
          <p:cNvSpPr/>
          <p:nvPr/>
        </p:nvSpPr>
        <p:spPr>
          <a:xfrm>
            <a:off x="8679299" y="6417588"/>
            <a:ext cx="2430780" cy="332423"/>
          </a:xfrm>
          <a:prstGeom prst="rect">
            <a:avLst/>
          </a:prstGeom>
          <a:noFill/>
          <a:ln/>
        </p:spPr>
        <p:txBody>
          <a:bodyPr wrap="none" rtlCol="0" anchor="t"/>
          <a:lstStyle/>
          <a:p>
            <a:pPr algn="ctr" indent="0" marL="0">
              <a:lnSpc>
                <a:spcPts val="2617"/>
              </a:lnSpc>
              <a:buNone/>
            </a:pPr>
            <a:r>
              <a:rPr lang="en-US" sz="2094" dirty="0">
                <a:solidFill>
                  <a:srgbClr val="272525"/>
                </a:solidFill>
                <a:latin typeface="Gelasio" pitchFamily="34" charset="0"/>
                <a:ea typeface="Gelasio" pitchFamily="34" charset="-122"/>
                <a:cs typeface="Gelasio" pitchFamily="34" charset="-120"/>
              </a:rPr>
              <a:t>Rapports et analyses</a:t>
            </a:r>
            <a:endParaRPr lang="en-US" sz="2094" dirty="0"/>
          </a:p>
        </p:txBody>
      </p:sp>
      <p:sp>
        <p:nvSpPr>
          <p:cNvPr id="21" name="Text 18"/>
          <p:cNvSpPr/>
          <p:nvPr/>
        </p:nvSpPr>
        <p:spPr>
          <a:xfrm>
            <a:off x="7634168" y="6962656"/>
            <a:ext cx="4521041" cy="680799"/>
          </a:xfrm>
          <a:prstGeom prst="rect">
            <a:avLst/>
          </a:prstGeom>
          <a:noFill/>
          <a:ln/>
        </p:spPr>
        <p:txBody>
          <a:bodyPr wrap="square" rtlCol="0" anchor="t"/>
          <a:lstStyle/>
          <a:p>
            <a:pPr algn="ctr" indent="0" marL="0">
              <a:lnSpc>
                <a:spcPts val="2680"/>
              </a:lnSpc>
              <a:buNone/>
            </a:pPr>
            <a:r>
              <a:rPr lang="en-US" sz="1675" dirty="0">
                <a:solidFill>
                  <a:srgbClr val="272525"/>
                </a:solidFill>
                <a:latin typeface="Lato" pitchFamily="34" charset="0"/>
                <a:ea typeface="Lato" pitchFamily="34" charset="-122"/>
                <a:cs typeface="Lato" pitchFamily="34" charset="-120"/>
              </a:rPr>
              <a:t>Produire des rapports et des analyses pour soutenir la prise de décision éclairée.</a:t>
            </a:r>
            <a:endParaRPr lang="en-US" sz="167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3172"/>
          </a:xfrm>
          <a:prstGeom prst="rect">
            <a:avLst/>
          </a:prstGeom>
          <a:solidFill>
            <a:srgbClr val="FFFFFF">
              <a:alpha val="75000"/>
            </a:srgbClr>
          </a:solidFill>
          <a:ln w="11787">
            <a:solidFill>
              <a:srgbClr val="FFFFFF">
                <a:alpha val="64000"/>
              </a:srgbClr>
            </a:solidFill>
            <a:prstDash val="solid"/>
          </a:ln>
        </p:spPr>
      </p:sp>
      <p:sp>
        <p:nvSpPr>
          <p:cNvPr id="4" name="Text 1"/>
          <p:cNvSpPr/>
          <p:nvPr/>
        </p:nvSpPr>
        <p:spPr>
          <a:xfrm>
            <a:off x="2813328" y="521256"/>
            <a:ext cx="3791069" cy="592336"/>
          </a:xfrm>
          <a:prstGeom prst="rect">
            <a:avLst/>
          </a:prstGeom>
          <a:noFill/>
          <a:ln/>
        </p:spPr>
        <p:txBody>
          <a:bodyPr wrap="none" rtlCol="0" anchor="t"/>
          <a:lstStyle/>
          <a:p>
            <a:pPr indent="0" marL="0">
              <a:lnSpc>
                <a:spcPts val="4664"/>
              </a:lnSpc>
              <a:buNone/>
            </a:pPr>
            <a:r>
              <a:rPr lang="en-US" sz="3731" dirty="0">
                <a:solidFill>
                  <a:srgbClr val="312F2B"/>
                </a:solidFill>
                <a:latin typeface="Gelasio" pitchFamily="34" charset="0"/>
                <a:ea typeface="Gelasio" pitchFamily="34" charset="-122"/>
                <a:cs typeface="Gelasio" pitchFamily="34" charset="-120"/>
              </a:rPr>
              <a:t>8. Automatisation</a:t>
            </a:r>
            <a:endParaRPr lang="en-US" sz="3731" dirty="0"/>
          </a:p>
        </p:txBody>
      </p:sp>
      <p:sp>
        <p:nvSpPr>
          <p:cNvPr id="5" name="Text 2"/>
          <p:cNvSpPr/>
          <p:nvPr/>
        </p:nvSpPr>
        <p:spPr>
          <a:xfrm>
            <a:off x="2813328" y="1492687"/>
            <a:ext cx="9003744" cy="606504"/>
          </a:xfrm>
          <a:prstGeom prst="rect">
            <a:avLst/>
          </a:prstGeom>
          <a:noFill/>
          <a:ln/>
        </p:spPr>
        <p:txBody>
          <a:bodyPr wrap="square" rtlCol="0" anchor="t"/>
          <a:lstStyle/>
          <a:p>
            <a:pPr indent="0" marL="0">
              <a:lnSpc>
                <a:spcPts val="2388"/>
              </a:lnSpc>
              <a:buNone/>
            </a:pPr>
            <a:r>
              <a:rPr lang="en-US" sz="1493" dirty="0">
                <a:solidFill>
                  <a:srgbClr val="272525"/>
                </a:solidFill>
                <a:latin typeface="Lato" pitchFamily="34" charset="0"/>
                <a:ea typeface="Lato" pitchFamily="34" charset="-122"/>
                <a:cs typeface="Lato" pitchFamily="34" charset="-120"/>
              </a:rPr>
              <a:t>L'automatisation des processus industriels permet de produire de grands volumes de production, améliore la qualité des celles-ci et accroît la sécurité des travailleurs.</a:t>
            </a:r>
            <a:endParaRPr lang="en-US" sz="1493" dirty="0"/>
          </a:p>
        </p:txBody>
      </p:sp>
      <p:sp>
        <p:nvSpPr>
          <p:cNvPr id="6" name="Shape 3"/>
          <p:cNvSpPr/>
          <p:nvPr/>
        </p:nvSpPr>
        <p:spPr>
          <a:xfrm>
            <a:off x="2813328" y="2312432"/>
            <a:ext cx="2874883" cy="2094190"/>
          </a:xfrm>
          <a:prstGeom prst="roundRect">
            <a:avLst>
              <a:gd name="adj" fmla="val 4073"/>
            </a:avLst>
          </a:prstGeom>
          <a:solidFill>
            <a:srgbClr val="E8E8E3"/>
          </a:solidFill>
          <a:ln w="11787">
            <a:solidFill>
              <a:srgbClr val="D1D1C7"/>
            </a:solidFill>
            <a:prstDash val="solid"/>
          </a:ln>
        </p:spPr>
      </p:sp>
      <p:sp>
        <p:nvSpPr>
          <p:cNvPr id="7" name="Text 4"/>
          <p:cNvSpPr/>
          <p:nvPr/>
        </p:nvSpPr>
        <p:spPr>
          <a:xfrm>
            <a:off x="3014663" y="2513767"/>
            <a:ext cx="2472214" cy="592217"/>
          </a:xfrm>
          <a:prstGeom prst="rect">
            <a:avLst/>
          </a:prstGeom>
          <a:noFill/>
          <a:ln/>
        </p:spPr>
        <p:txBody>
          <a:bodyPr wrap="square" rtlCol="0" anchor="t"/>
          <a:lstStyle/>
          <a:p>
            <a:pPr indent="0" marL="0">
              <a:lnSpc>
                <a:spcPts val="2332"/>
              </a:lnSpc>
              <a:buNone/>
            </a:pPr>
            <a:r>
              <a:rPr lang="en-US" sz="1866" dirty="0">
                <a:solidFill>
                  <a:srgbClr val="272525"/>
                </a:solidFill>
                <a:latin typeface="Gelasio" pitchFamily="34" charset="0"/>
                <a:ea typeface="Gelasio" pitchFamily="34" charset="-122"/>
                <a:cs typeface="Gelasio" pitchFamily="34" charset="-120"/>
              </a:rPr>
              <a:t>Production de grands volumes</a:t>
            </a:r>
            <a:endParaRPr lang="en-US" sz="1866" dirty="0"/>
          </a:p>
        </p:txBody>
      </p:sp>
      <p:sp>
        <p:nvSpPr>
          <p:cNvPr id="8" name="Text 5"/>
          <p:cNvSpPr/>
          <p:nvPr/>
        </p:nvSpPr>
        <p:spPr>
          <a:xfrm>
            <a:off x="3014663" y="3295531"/>
            <a:ext cx="2472214" cy="909757"/>
          </a:xfrm>
          <a:prstGeom prst="rect">
            <a:avLst/>
          </a:prstGeom>
          <a:noFill/>
          <a:ln/>
        </p:spPr>
        <p:txBody>
          <a:bodyPr wrap="square" rtlCol="0" anchor="t"/>
          <a:lstStyle/>
          <a:p>
            <a:pPr indent="0" marL="0">
              <a:lnSpc>
                <a:spcPts val="2388"/>
              </a:lnSpc>
              <a:buNone/>
            </a:pPr>
            <a:r>
              <a:rPr lang="en-US" sz="1493" dirty="0">
                <a:solidFill>
                  <a:srgbClr val="272525"/>
                </a:solidFill>
                <a:latin typeface="Lato" pitchFamily="34" charset="0"/>
                <a:ea typeface="Lato" pitchFamily="34" charset="-122"/>
                <a:cs typeface="Lato" pitchFamily="34" charset="-120"/>
              </a:rPr>
              <a:t>Augmentation de la production de la même qualité.</a:t>
            </a:r>
            <a:endParaRPr lang="en-US" sz="1493" dirty="0"/>
          </a:p>
        </p:txBody>
      </p:sp>
      <p:sp>
        <p:nvSpPr>
          <p:cNvPr id="9" name="Shape 6"/>
          <p:cNvSpPr/>
          <p:nvPr/>
        </p:nvSpPr>
        <p:spPr>
          <a:xfrm>
            <a:off x="5877758" y="2312432"/>
            <a:ext cx="2874883" cy="2094190"/>
          </a:xfrm>
          <a:prstGeom prst="roundRect">
            <a:avLst>
              <a:gd name="adj" fmla="val 4073"/>
            </a:avLst>
          </a:prstGeom>
          <a:solidFill>
            <a:srgbClr val="E8E8E3"/>
          </a:solidFill>
          <a:ln w="11787">
            <a:solidFill>
              <a:srgbClr val="D1D1C7"/>
            </a:solidFill>
            <a:prstDash val="solid"/>
          </a:ln>
        </p:spPr>
      </p:sp>
      <p:sp>
        <p:nvSpPr>
          <p:cNvPr id="10" name="Text 7"/>
          <p:cNvSpPr/>
          <p:nvPr/>
        </p:nvSpPr>
        <p:spPr>
          <a:xfrm>
            <a:off x="6079093" y="2513767"/>
            <a:ext cx="2472214" cy="592217"/>
          </a:xfrm>
          <a:prstGeom prst="rect">
            <a:avLst/>
          </a:prstGeom>
          <a:noFill/>
          <a:ln/>
        </p:spPr>
        <p:txBody>
          <a:bodyPr wrap="square" rtlCol="0" anchor="t"/>
          <a:lstStyle/>
          <a:p>
            <a:pPr indent="0" marL="0">
              <a:lnSpc>
                <a:spcPts val="2332"/>
              </a:lnSpc>
              <a:buNone/>
            </a:pPr>
            <a:r>
              <a:rPr lang="en-US" sz="1866" dirty="0">
                <a:solidFill>
                  <a:srgbClr val="272525"/>
                </a:solidFill>
                <a:latin typeface="Gelasio" pitchFamily="34" charset="0"/>
                <a:ea typeface="Gelasio" pitchFamily="34" charset="-122"/>
                <a:cs typeface="Gelasio" pitchFamily="34" charset="-120"/>
              </a:rPr>
              <a:t>Amélioration de la qualité</a:t>
            </a:r>
            <a:endParaRPr lang="en-US" sz="1866" dirty="0"/>
          </a:p>
        </p:txBody>
      </p:sp>
      <p:sp>
        <p:nvSpPr>
          <p:cNvPr id="11" name="Text 8"/>
          <p:cNvSpPr/>
          <p:nvPr/>
        </p:nvSpPr>
        <p:spPr>
          <a:xfrm>
            <a:off x="6079093" y="3295531"/>
            <a:ext cx="2472214" cy="909757"/>
          </a:xfrm>
          <a:prstGeom prst="rect">
            <a:avLst/>
          </a:prstGeom>
          <a:noFill/>
          <a:ln/>
        </p:spPr>
        <p:txBody>
          <a:bodyPr wrap="square" rtlCol="0" anchor="t"/>
          <a:lstStyle/>
          <a:p>
            <a:pPr indent="0" marL="0">
              <a:lnSpc>
                <a:spcPts val="2388"/>
              </a:lnSpc>
              <a:buNone/>
            </a:pPr>
            <a:r>
              <a:rPr lang="en-US" sz="1493" dirty="0">
                <a:solidFill>
                  <a:srgbClr val="272525"/>
                </a:solidFill>
                <a:latin typeface="Lato" pitchFamily="34" charset="0"/>
                <a:ea typeface="Lato" pitchFamily="34" charset="-122"/>
                <a:cs typeface="Lato" pitchFamily="34" charset="-120"/>
              </a:rPr>
              <a:t>Produire une qualité identique ou supérieure à celle produite manuellement.</a:t>
            </a:r>
            <a:endParaRPr lang="en-US" sz="1493" dirty="0"/>
          </a:p>
        </p:txBody>
      </p:sp>
      <p:sp>
        <p:nvSpPr>
          <p:cNvPr id="12" name="Shape 9"/>
          <p:cNvSpPr/>
          <p:nvPr/>
        </p:nvSpPr>
        <p:spPr>
          <a:xfrm>
            <a:off x="8942189" y="2312432"/>
            <a:ext cx="2874883" cy="2094190"/>
          </a:xfrm>
          <a:prstGeom prst="roundRect">
            <a:avLst>
              <a:gd name="adj" fmla="val 4073"/>
            </a:avLst>
          </a:prstGeom>
          <a:solidFill>
            <a:srgbClr val="E8E8E3"/>
          </a:solidFill>
          <a:ln w="11787">
            <a:solidFill>
              <a:srgbClr val="D1D1C7"/>
            </a:solidFill>
            <a:prstDash val="solid"/>
          </a:ln>
        </p:spPr>
      </p:sp>
      <p:sp>
        <p:nvSpPr>
          <p:cNvPr id="13" name="Text 10"/>
          <p:cNvSpPr/>
          <p:nvPr/>
        </p:nvSpPr>
        <p:spPr>
          <a:xfrm>
            <a:off x="9143524" y="2513767"/>
            <a:ext cx="2472214" cy="888325"/>
          </a:xfrm>
          <a:prstGeom prst="rect">
            <a:avLst/>
          </a:prstGeom>
          <a:noFill/>
          <a:ln/>
        </p:spPr>
        <p:txBody>
          <a:bodyPr wrap="square" rtlCol="0" anchor="t"/>
          <a:lstStyle/>
          <a:p>
            <a:pPr indent="0" marL="0">
              <a:lnSpc>
                <a:spcPts val="2332"/>
              </a:lnSpc>
              <a:buNone/>
            </a:pPr>
            <a:r>
              <a:rPr lang="en-US" sz="1866" dirty="0">
                <a:solidFill>
                  <a:srgbClr val="272525"/>
                </a:solidFill>
                <a:latin typeface="Gelasio" pitchFamily="34" charset="0"/>
                <a:ea typeface="Gelasio" pitchFamily="34" charset="-122"/>
                <a:cs typeface="Gelasio" pitchFamily="34" charset="-120"/>
              </a:rPr>
              <a:t>Accroissement de la sécurité des travailleurs</a:t>
            </a:r>
            <a:endParaRPr lang="en-US" sz="1866" dirty="0"/>
          </a:p>
        </p:txBody>
      </p:sp>
      <p:sp>
        <p:nvSpPr>
          <p:cNvPr id="14" name="Text 11"/>
          <p:cNvSpPr/>
          <p:nvPr/>
        </p:nvSpPr>
        <p:spPr>
          <a:xfrm>
            <a:off x="9143524" y="3591639"/>
            <a:ext cx="2472214" cy="606504"/>
          </a:xfrm>
          <a:prstGeom prst="rect">
            <a:avLst/>
          </a:prstGeom>
          <a:noFill/>
          <a:ln/>
        </p:spPr>
        <p:txBody>
          <a:bodyPr wrap="square" rtlCol="0" anchor="t"/>
          <a:lstStyle/>
          <a:p>
            <a:pPr indent="0" marL="0">
              <a:lnSpc>
                <a:spcPts val="2388"/>
              </a:lnSpc>
              <a:buNone/>
            </a:pPr>
            <a:r>
              <a:rPr lang="en-US" sz="1493" dirty="0">
                <a:solidFill>
                  <a:srgbClr val="272525"/>
                </a:solidFill>
                <a:latin typeface="Lato" pitchFamily="34" charset="0"/>
                <a:ea typeface="Lato" pitchFamily="34" charset="-122"/>
                <a:cs typeface="Lato" pitchFamily="34" charset="-120"/>
              </a:rPr>
              <a:t>Diminution des risques d'accidents du travail.</a:t>
            </a:r>
            <a:endParaRPr lang="en-US" sz="1493" dirty="0"/>
          </a:p>
        </p:txBody>
      </p:sp>
      <p:pic>
        <p:nvPicPr>
          <p:cNvPr id="15" name="Image 1" descr="preencoded.png">    </p:cNvPr>
          <p:cNvPicPr>
            <a:picLocks noChangeAspect="1"/>
          </p:cNvPicPr>
          <p:nvPr/>
        </p:nvPicPr>
        <p:blipFill>
          <a:blip r:embed="rId2"/>
          <a:stretch>
            <a:fillRect/>
          </a:stretch>
        </p:blipFill>
        <p:spPr>
          <a:xfrm>
            <a:off x="3008828" y="4619863"/>
            <a:ext cx="8612743" cy="309205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784979"/>
            <a:ext cx="621030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9. Surveillance à distance</a:t>
            </a:r>
            <a:endParaRPr lang="en-US" sz="4374" dirty="0"/>
          </a:p>
        </p:txBody>
      </p:sp>
      <p:sp>
        <p:nvSpPr>
          <p:cNvPr id="5" name="Text 2"/>
          <p:cNvSpPr/>
          <p:nvPr/>
        </p:nvSpPr>
        <p:spPr>
          <a:xfrm>
            <a:off x="2037993" y="1923693"/>
            <a:ext cx="10554414"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La surveillance à distance permet une surveillance des activités industrielles en temps réel, l'enregistrement des activités et un accès aux images archivées.</a:t>
            </a:r>
            <a:endParaRPr lang="en-US" sz="1750" dirty="0"/>
          </a:p>
        </p:txBody>
      </p:sp>
      <p:sp>
        <p:nvSpPr>
          <p:cNvPr id="6" name="Shape 3"/>
          <p:cNvSpPr/>
          <p:nvPr/>
        </p:nvSpPr>
        <p:spPr>
          <a:xfrm>
            <a:off x="2037993" y="5164455"/>
            <a:ext cx="10554414" cy="44410"/>
          </a:xfrm>
          <a:prstGeom prst="rect">
            <a:avLst/>
          </a:prstGeom>
          <a:solidFill>
            <a:srgbClr val="D1D1C7"/>
          </a:solidFill>
          <a:ln/>
        </p:spPr>
      </p:sp>
      <p:sp>
        <p:nvSpPr>
          <p:cNvPr id="7" name="Shape 4"/>
          <p:cNvSpPr/>
          <p:nvPr/>
        </p:nvSpPr>
        <p:spPr>
          <a:xfrm>
            <a:off x="4598849" y="5164455"/>
            <a:ext cx="44410" cy="777597"/>
          </a:xfrm>
          <a:prstGeom prst="rect">
            <a:avLst/>
          </a:prstGeom>
          <a:solidFill>
            <a:srgbClr val="D1D1C7"/>
          </a:solidFill>
          <a:ln/>
        </p:spPr>
      </p:sp>
      <p:sp>
        <p:nvSpPr>
          <p:cNvPr id="8" name="Shape 5"/>
          <p:cNvSpPr/>
          <p:nvPr/>
        </p:nvSpPr>
        <p:spPr>
          <a:xfrm>
            <a:off x="4371142" y="4914543"/>
            <a:ext cx="499943" cy="499943"/>
          </a:xfrm>
          <a:prstGeom prst="roundRect">
            <a:avLst>
              <a:gd name="adj" fmla="val 20000"/>
            </a:avLst>
          </a:prstGeom>
          <a:solidFill>
            <a:srgbClr val="E8E8E3"/>
          </a:solidFill>
          <a:ln w="13811">
            <a:solidFill>
              <a:srgbClr val="D1D1C7"/>
            </a:solidFill>
            <a:prstDash val="solid"/>
          </a:ln>
        </p:spPr>
      </p:sp>
      <p:sp>
        <p:nvSpPr>
          <p:cNvPr id="9" name="Text 6"/>
          <p:cNvSpPr/>
          <p:nvPr/>
        </p:nvSpPr>
        <p:spPr>
          <a:xfrm>
            <a:off x="4548664" y="4956215"/>
            <a:ext cx="1447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1</a:t>
            </a:r>
            <a:endParaRPr lang="en-US" sz="2624" dirty="0"/>
          </a:p>
        </p:txBody>
      </p:sp>
      <p:sp>
        <p:nvSpPr>
          <p:cNvPr id="10" name="Text 7"/>
          <p:cNvSpPr/>
          <p:nvPr/>
        </p:nvSpPr>
        <p:spPr>
          <a:xfrm>
            <a:off x="2262664" y="6164342"/>
            <a:ext cx="4716780" cy="347186"/>
          </a:xfrm>
          <a:prstGeom prst="rect">
            <a:avLst/>
          </a:prstGeom>
          <a:noFill/>
          <a:ln/>
        </p:spPr>
        <p:txBody>
          <a:bodyPr wrap="none" rtlCol="0" anchor="t"/>
          <a:lstStyle/>
          <a:p>
            <a:pPr algn="ctr" indent="0" marL="0">
              <a:lnSpc>
                <a:spcPts val="2734"/>
              </a:lnSpc>
              <a:buNone/>
            </a:pPr>
            <a:r>
              <a:rPr lang="en-US" sz="2187" dirty="0">
                <a:solidFill>
                  <a:srgbClr val="272525"/>
                </a:solidFill>
                <a:latin typeface="Gelasio" pitchFamily="34" charset="0"/>
                <a:ea typeface="Gelasio" pitchFamily="34" charset="-122"/>
                <a:cs typeface="Gelasio" pitchFamily="34" charset="-120"/>
              </a:rPr>
              <a:t>Surveillance des activités en temps réel</a:t>
            </a:r>
            <a:endParaRPr lang="en-US" sz="2187" dirty="0"/>
          </a:p>
        </p:txBody>
      </p:sp>
      <p:sp>
        <p:nvSpPr>
          <p:cNvPr id="11" name="Text 8"/>
          <p:cNvSpPr/>
          <p:nvPr/>
        </p:nvSpPr>
        <p:spPr>
          <a:xfrm>
            <a:off x="2260163" y="6733699"/>
            <a:ext cx="4721781" cy="710803"/>
          </a:xfrm>
          <a:prstGeom prst="rect">
            <a:avLst/>
          </a:prstGeom>
          <a:noFill/>
          <a:ln/>
        </p:spPr>
        <p:txBody>
          <a:bodyPr wrap="square" rtlCol="0" anchor="t"/>
          <a:lstStyle/>
          <a:p>
            <a:pPr algn="ctr" indent="0" marL="0">
              <a:lnSpc>
                <a:spcPts val="2799"/>
              </a:lnSpc>
              <a:buNone/>
            </a:pPr>
            <a:r>
              <a:rPr lang="en-US" sz="1750" dirty="0">
                <a:solidFill>
                  <a:srgbClr val="272525"/>
                </a:solidFill>
                <a:latin typeface="Lato" pitchFamily="34" charset="0"/>
                <a:ea typeface="Lato" pitchFamily="34" charset="-122"/>
                <a:cs typeface="Lato" pitchFamily="34" charset="-120"/>
              </a:rPr>
              <a:t>Permettre la surveillance des activités industrielles en temps réel.</a:t>
            </a:r>
            <a:endParaRPr lang="en-US" sz="1750" dirty="0"/>
          </a:p>
        </p:txBody>
      </p:sp>
      <p:sp>
        <p:nvSpPr>
          <p:cNvPr id="12" name="Shape 9"/>
          <p:cNvSpPr/>
          <p:nvPr/>
        </p:nvSpPr>
        <p:spPr>
          <a:xfrm>
            <a:off x="7292995" y="4386858"/>
            <a:ext cx="44410" cy="777597"/>
          </a:xfrm>
          <a:prstGeom prst="rect">
            <a:avLst/>
          </a:prstGeom>
          <a:solidFill>
            <a:srgbClr val="D1D1C7"/>
          </a:solidFill>
          <a:ln/>
        </p:spPr>
      </p:sp>
      <p:sp>
        <p:nvSpPr>
          <p:cNvPr id="13" name="Shape 10"/>
          <p:cNvSpPr/>
          <p:nvPr/>
        </p:nvSpPr>
        <p:spPr>
          <a:xfrm>
            <a:off x="7065288" y="4914543"/>
            <a:ext cx="499943" cy="499943"/>
          </a:xfrm>
          <a:prstGeom prst="roundRect">
            <a:avLst>
              <a:gd name="adj" fmla="val 20000"/>
            </a:avLst>
          </a:prstGeom>
          <a:solidFill>
            <a:srgbClr val="E8E8E3"/>
          </a:solidFill>
          <a:ln w="13811">
            <a:solidFill>
              <a:srgbClr val="D1D1C7"/>
            </a:solidFill>
            <a:prstDash val="solid"/>
          </a:ln>
        </p:spPr>
      </p:sp>
      <p:sp>
        <p:nvSpPr>
          <p:cNvPr id="14" name="Text 11"/>
          <p:cNvSpPr/>
          <p:nvPr/>
        </p:nvSpPr>
        <p:spPr>
          <a:xfrm>
            <a:off x="7219950" y="4956215"/>
            <a:ext cx="19050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2</a:t>
            </a:r>
            <a:endParaRPr lang="en-US" sz="2624" dirty="0"/>
          </a:p>
        </p:txBody>
      </p:sp>
      <p:sp>
        <p:nvSpPr>
          <p:cNvPr id="15" name="Text 12"/>
          <p:cNvSpPr/>
          <p:nvPr/>
        </p:nvSpPr>
        <p:spPr>
          <a:xfrm>
            <a:off x="5596890" y="2884408"/>
            <a:ext cx="3436620" cy="347186"/>
          </a:xfrm>
          <a:prstGeom prst="rect">
            <a:avLst/>
          </a:prstGeom>
          <a:noFill/>
          <a:ln/>
        </p:spPr>
        <p:txBody>
          <a:bodyPr wrap="none" rtlCol="0" anchor="t"/>
          <a:lstStyle/>
          <a:p>
            <a:pPr algn="ctr" indent="0" marL="0">
              <a:lnSpc>
                <a:spcPts val="2734"/>
              </a:lnSpc>
              <a:buNone/>
            </a:pPr>
            <a:r>
              <a:rPr lang="en-US" sz="2187" dirty="0">
                <a:solidFill>
                  <a:srgbClr val="272525"/>
                </a:solidFill>
                <a:latin typeface="Gelasio" pitchFamily="34" charset="0"/>
                <a:ea typeface="Gelasio" pitchFamily="34" charset="-122"/>
                <a:cs typeface="Gelasio" pitchFamily="34" charset="-120"/>
              </a:rPr>
              <a:t>Enregistrement des activités</a:t>
            </a:r>
            <a:endParaRPr lang="en-US" sz="2187" dirty="0"/>
          </a:p>
        </p:txBody>
      </p:sp>
      <p:sp>
        <p:nvSpPr>
          <p:cNvPr id="16" name="Text 13"/>
          <p:cNvSpPr/>
          <p:nvPr/>
        </p:nvSpPr>
        <p:spPr>
          <a:xfrm>
            <a:off x="4954310" y="3453765"/>
            <a:ext cx="4721781" cy="710803"/>
          </a:xfrm>
          <a:prstGeom prst="rect">
            <a:avLst/>
          </a:prstGeom>
          <a:noFill/>
          <a:ln/>
        </p:spPr>
        <p:txBody>
          <a:bodyPr wrap="square" rtlCol="0" anchor="t"/>
          <a:lstStyle/>
          <a:p>
            <a:pPr algn="ctr" indent="0" marL="0">
              <a:lnSpc>
                <a:spcPts val="2799"/>
              </a:lnSpc>
              <a:buNone/>
            </a:pPr>
            <a:r>
              <a:rPr lang="en-US" sz="1750" dirty="0">
                <a:solidFill>
                  <a:srgbClr val="272525"/>
                </a:solidFill>
                <a:latin typeface="Lato" pitchFamily="34" charset="0"/>
                <a:ea typeface="Lato" pitchFamily="34" charset="-122"/>
                <a:cs typeface="Lato" pitchFamily="34" charset="-120"/>
              </a:rPr>
              <a:t>Les SII permettent l'enregistrement des activités pour un accès ultérieur.</a:t>
            </a:r>
            <a:endParaRPr lang="en-US" sz="1750" dirty="0"/>
          </a:p>
        </p:txBody>
      </p:sp>
      <p:sp>
        <p:nvSpPr>
          <p:cNvPr id="17" name="Shape 14"/>
          <p:cNvSpPr/>
          <p:nvPr/>
        </p:nvSpPr>
        <p:spPr>
          <a:xfrm>
            <a:off x="9987141" y="5164455"/>
            <a:ext cx="44410" cy="777597"/>
          </a:xfrm>
          <a:prstGeom prst="rect">
            <a:avLst/>
          </a:prstGeom>
          <a:solidFill>
            <a:srgbClr val="D1D1C7"/>
          </a:solidFill>
          <a:ln/>
        </p:spPr>
      </p:sp>
      <p:sp>
        <p:nvSpPr>
          <p:cNvPr id="18" name="Shape 15"/>
          <p:cNvSpPr/>
          <p:nvPr/>
        </p:nvSpPr>
        <p:spPr>
          <a:xfrm>
            <a:off x="9759434" y="4914543"/>
            <a:ext cx="499943" cy="499943"/>
          </a:xfrm>
          <a:prstGeom prst="roundRect">
            <a:avLst>
              <a:gd name="adj" fmla="val 20000"/>
            </a:avLst>
          </a:prstGeom>
          <a:solidFill>
            <a:srgbClr val="E8E8E3"/>
          </a:solidFill>
          <a:ln w="13811">
            <a:solidFill>
              <a:srgbClr val="D1D1C7"/>
            </a:solidFill>
            <a:prstDash val="solid"/>
          </a:ln>
        </p:spPr>
      </p:sp>
      <p:sp>
        <p:nvSpPr>
          <p:cNvPr id="19" name="Text 16"/>
          <p:cNvSpPr/>
          <p:nvPr/>
        </p:nvSpPr>
        <p:spPr>
          <a:xfrm>
            <a:off x="9917906" y="4956215"/>
            <a:ext cx="1828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3</a:t>
            </a:r>
            <a:endParaRPr lang="en-US" sz="2624" dirty="0"/>
          </a:p>
        </p:txBody>
      </p:sp>
      <p:sp>
        <p:nvSpPr>
          <p:cNvPr id="20" name="Text 17"/>
          <p:cNvSpPr/>
          <p:nvPr/>
        </p:nvSpPr>
        <p:spPr>
          <a:xfrm>
            <a:off x="8355806" y="6164342"/>
            <a:ext cx="3307080" cy="347186"/>
          </a:xfrm>
          <a:prstGeom prst="rect">
            <a:avLst/>
          </a:prstGeom>
          <a:noFill/>
          <a:ln/>
        </p:spPr>
        <p:txBody>
          <a:bodyPr wrap="none" rtlCol="0" anchor="t"/>
          <a:lstStyle/>
          <a:p>
            <a:pPr algn="ctr" indent="0" marL="0">
              <a:lnSpc>
                <a:spcPts val="2734"/>
              </a:lnSpc>
              <a:buNone/>
            </a:pPr>
            <a:r>
              <a:rPr lang="en-US" sz="2187" dirty="0">
                <a:solidFill>
                  <a:srgbClr val="272525"/>
                </a:solidFill>
                <a:latin typeface="Gelasio" pitchFamily="34" charset="0"/>
                <a:ea typeface="Gelasio" pitchFamily="34" charset="-122"/>
                <a:cs typeface="Gelasio" pitchFamily="34" charset="-120"/>
              </a:rPr>
              <a:t>Accès aux images archivées</a:t>
            </a:r>
            <a:endParaRPr lang="en-US" sz="2187" dirty="0"/>
          </a:p>
        </p:txBody>
      </p:sp>
      <p:sp>
        <p:nvSpPr>
          <p:cNvPr id="21" name="Text 18"/>
          <p:cNvSpPr/>
          <p:nvPr/>
        </p:nvSpPr>
        <p:spPr>
          <a:xfrm>
            <a:off x="7648456" y="6733699"/>
            <a:ext cx="4721781" cy="710803"/>
          </a:xfrm>
          <a:prstGeom prst="rect">
            <a:avLst/>
          </a:prstGeom>
          <a:noFill/>
          <a:ln/>
        </p:spPr>
        <p:txBody>
          <a:bodyPr wrap="square" rtlCol="0" anchor="t"/>
          <a:lstStyle/>
          <a:p>
            <a:pPr algn="ctr" indent="0" marL="0">
              <a:lnSpc>
                <a:spcPts val="2799"/>
              </a:lnSpc>
              <a:buNone/>
            </a:pPr>
            <a:r>
              <a:rPr lang="en-US" sz="1750" dirty="0">
                <a:solidFill>
                  <a:srgbClr val="272525"/>
                </a:solidFill>
                <a:latin typeface="Lato" pitchFamily="34" charset="0"/>
                <a:ea typeface="Lato" pitchFamily="34" charset="-122"/>
                <a:cs typeface="Lato" pitchFamily="34" charset="-120"/>
              </a:rPr>
              <a:t>Permettre l'accès aux images archivées pour une analyse ultérieure.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62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501503" y="557570"/>
            <a:ext cx="6233160" cy="633413"/>
          </a:xfrm>
          <a:prstGeom prst="rect">
            <a:avLst/>
          </a:prstGeom>
          <a:noFill/>
          <a:ln/>
        </p:spPr>
        <p:txBody>
          <a:bodyPr wrap="none" rtlCol="0" anchor="t"/>
          <a:lstStyle/>
          <a:p>
            <a:pPr indent="0" marL="0">
              <a:lnSpc>
                <a:spcPts val="4987"/>
              </a:lnSpc>
              <a:buNone/>
            </a:pPr>
            <a:r>
              <a:rPr lang="en-US" sz="3990" dirty="0">
                <a:solidFill>
                  <a:srgbClr val="312F2B"/>
                </a:solidFill>
                <a:latin typeface="Gelasio" pitchFamily="34" charset="0"/>
                <a:ea typeface="Gelasio" pitchFamily="34" charset="-122"/>
                <a:cs typeface="Gelasio" pitchFamily="34" charset="-120"/>
              </a:rPr>
              <a:t>1. Amélioration de la qualité</a:t>
            </a:r>
            <a:endParaRPr lang="en-US" sz="3990" dirty="0"/>
          </a:p>
        </p:txBody>
      </p:sp>
      <p:sp>
        <p:nvSpPr>
          <p:cNvPr id="7" name="Text 3"/>
          <p:cNvSpPr/>
          <p:nvPr/>
        </p:nvSpPr>
        <p:spPr>
          <a:xfrm>
            <a:off x="2501503" y="1494949"/>
            <a:ext cx="9627275" cy="972622"/>
          </a:xfrm>
          <a:prstGeom prst="rect">
            <a:avLst/>
          </a:prstGeom>
          <a:noFill/>
          <a:ln/>
        </p:spPr>
        <p:txBody>
          <a:bodyPr wrap="square" rtlCol="0" anchor="t"/>
          <a:lstStyle/>
          <a:p>
            <a:pPr indent="0" marL="0">
              <a:lnSpc>
                <a:spcPts val="2553"/>
              </a:lnSpc>
              <a:buNone/>
            </a:pPr>
            <a:r>
              <a:rPr lang="en-US" sz="1596" dirty="0">
                <a:solidFill>
                  <a:srgbClr val="272525"/>
                </a:solidFill>
                <a:latin typeface="Lato" pitchFamily="34" charset="0"/>
                <a:ea typeface="Lato" pitchFamily="34" charset="-122"/>
                <a:cs typeface="Lato" pitchFamily="34" charset="-120"/>
              </a:rPr>
              <a:t>Les SII permettent de surveiller, mesurer et améliorer la qualité des produits et des processus industriels. Cela crée des avantages en réduisant les défauts, en améliorant la satisfaction des clients et en assurant la conformité aux normes et aux spécifications.</a:t>
            </a:r>
            <a:endParaRPr lang="en-US" sz="1596" dirty="0"/>
          </a:p>
        </p:txBody>
      </p:sp>
      <p:sp>
        <p:nvSpPr>
          <p:cNvPr id="8" name="Text 4"/>
          <p:cNvSpPr/>
          <p:nvPr/>
        </p:nvSpPr>
        <p:spPr>
          <a:xfrm>
            <a:off x="2501503" y="2771537"/>
            <a:ext cx="3787140" cy="316706"/>
          </a:xfrm>
          <a:prstGeom prst="rect">
            <a:avLst/>
          </a:prstGeom>
          <a:noFill/>
          <a:ln/>
        </p:spPr>
        <p:txBody>
          <a:bodyPr wrap="none" rtlCol="0" anchor="t"/>
          <a:lstStyle/>
          <a:p>
            <a:pPr indent="0" marL="0">
              <a:lnSpc>
                <a:spcPts val="2494"/>
              </a:lnSpc>
              <a:buNone/>
            </a:pPr>
            <a:r>
              <a:rPr lang="en-US" sz="1995" dirty="0">
                <a:solidFill>
                  <a:srgbClr val="312F2B"/>
                </a:solidFill>
                <a:latin typeface="Gelasio" pitchFamily="34" charset="0"/>
                <a:ea typeface="Gelasio" pitchFamily="34" charset="-122"/>
                <a:cs typeface="Gelasio" pitchFamily="34" charset="-120"/>
              </a:rPr>
              <a:t>1.a. Collecte de données de qualité</a:t>
            </a:r>
            <a:endParaRPr lang="en-US" sz="1995" dirty="0"/>
          </a:p>
        </p:txBody>
      </p:sp>
      <p:pic>
        <p:nvPicPr>
          <p:cNvPr id="9" name="Image 2" descr="preencoded.png">    </p:cNvPr>
          <p:cNvPicPr>
            <a:picLocks noChangeAspect="1"/>
          </p:cNvPicPr>
          <p:nvPr/>
        </p:nvPicPr>
        <p:blipFill>
          <a:blip r:embed="rId3"/>
          <a:stretch>
            <a:fillRect/>
          </a:stretch>
        </p:blipFill>
        <p:spPr>
          <a:xfrm>
            <a:off x="3835718" y="3392210"/>
            <a:ext cx="6958727" cy="3079194"/>
          </a:xfrm>
          <a:prstGeom prst="rect">
            <a:avLst/>
          </a:prstGeom>
        </p:spPr>
      </p:pic>
      <p:sp>
        <p:nvSpPr>
          <p:cNvPr id="10" name="Text 5"/>
          <p:cNvSpPr/>
          <p:nvPr/>
        </p:nvSpPr>
        <p:spPr>
          <a:xfrm>
            <a:off x="2501503" y="6699409"/>
            <a:ext cx="9627275" cy="972622"/>
          </a:xfrm>
          <a:prstGeom prst="rect">
            <a:avLst/>
          </a:prstGeom>
          <a:noFill/>
          <a:ln/>
        </p:spPr>
        <p:txBody>
          <a:bodyPr wrap="square" rtlCol="0" anchor="t"/>
          <a:lstStyle/>
          <a:p>
            <a:pPr indent="0" marL="0">
              <a:lnSpc>
                <a:spcPts val="2553"/>
              </a:lnSpc>
              <a:buNone/>
            </a:pPr>
            <a:r>
              <a:rPr lang="en-US" sz="1596" dirty="0">
                <a:solidFill>
                  <a:srgbClr val="272525"/>
                </a:solidFill>
                <a:latin typeface="Lato" pitchFamily="34" charset="0"/>
                <a:ea typeface="Lato" pitchFamily="34" charset="-122"/>
                <a:cs typeface="Lato" pitchFamily="34" charset="-120"/>
              </a:rPr>
              <a:t>La collecte des données fiables permet l'amélioration de la qualité des produits. Par exemple, en utilisant des capteurs pour surveiller les conditions de production, les entreprises peuvent identifier les problèmes potentiels avant qu'ils ne deviennent des défauts.</a:t>
            </a:r>
            <a:endParaRPr lang="en-US" sz="1596"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2036207"/>
            <a:ext cx="553974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10. Formation en ligne</a:t>
            </a:r>
            <a:endParaRPr lang="en-US" sz="4374" dirty="0"/>
          </a:p>
        </p:txBody>
      </p:sp>
      <p:sp>
        <p:nvSpPr>
          <p:cNvPr id="5" name="Text 2"/>
          <p:cNvSpPr/>
          <p:nvPr/>
        </p:nvSpPr>
        <p:spPr>
          <a:xfrm>
            <a:off x="2037993" y="3174921"/>
            <a:ext cx="10554414"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Les SaaS inclus dans les SII offrent la possibilité de former les travailleurs en ligne, de manière flexible, et à leur propre rythme pour acquérir des compétences techniques spécifiques.</a:t>
            </a:r>
            <a:endParaRPr lang="en-US" sz="1750" dirty="0"/>
          </a:p>
        </p:txBody>
      </p:sp>
      <p:sp>
        <p:nvSpPr>
          <p:cNvPr id="6" name="Text 3"/>
          <p:cNvSpPr/>
          <p:nvPr/>
        </p:nvSpPr>
        <p:spPr>
          <a:xfrm>
            <a:off x="2037993" y="4357807"/>
            <a:ext cx="3246120" cy="347186"/>
          </a:xfrm>
          <a:prstGeom prst="rect">
            <a:avLst/>
          </a:prstGeom>
          <a:noFill/>
          <a:ln/>
        </p:spPr>
        <p:txBody>
          <a:bodyPr wrap="none" rtlCol="0" anchor="t"/>
          <a:lstStyle/>
          <a:p>
            <a:pPr indent="0" marL="0">
              <a:lnSpc>
                <a:spcPts val="2734"/>
              </a:lnSpc>
              <a:buNone/>
            </a:pPr>
            <a:r>
              <a:rPr lang="en-US" sz="2187" dirty="0">
                <a:solidFill>
                  <a:srgbClr val="312F2B"/>
                </a:solidFill>
                <a:latin typeface="Gelasio" pitchFamily="34" charset="0"/>
                <a:ea typeface="Gelasio" pitchFamily="34" charset="-122"/>
                <a:cs typeface="Gelasio" pitchFamily="34" charset="-120"/>
              </a:rPr>
              <a:t>Formation en ligne flexible</a:t>
            </a:r>
            <a:endParaRPr lang="en-US" sz="2187" dirty="0"/>
          </a:p>
        </p:txBody>
      </p:sp>
      <p:sp>
        <p:nvSpPr>
          <p:cNvPr id="7" name="Text 4"/>
          <p:cNvSpPr/>
          <p:nvPr/>
        </p:nvSpPr>
        <p:spPr>
          <a:xfrm>
            <a:off x="2037993" y="4927163"/>
            <a:ext cx="5006221"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Les formations en ligne sont très accessibles, car elles peuvent être dispensées n'importe où et à tout moment.</a:t>
            </a:r>
            <a:endParaRPr lang="en-US" sz="1750" dirty="0"/>
          </a:p>
        </p:txBody>
      </p:sp>
      <p:sp>
        <p:nvSpPr>
          <p:cNvPr id="8" name="Text 5"/>
          <p:cNvSpPr/>
          <p:nvPr/>
        </p:nvSpPr>
        <p:spPr>
          <a:xfrm>
            <a:off x="7593806" y="4357807"/>
            <a:ext cx="3878580" cy="347186"/>
          </a:xfrm>
          <a:prstGeom prst="rect">
            <a:avLst/>
          </a:prstGeom>
          <a:noFill/>
          <a:ln/>
        </p:spPr>
        <p:txBody>
          <a:bodyPr wrap="none" rtlCol="0" anchor="t"/>
          <a:lstStyle/>
          <a:p>
            <a:pPr indent="0" marL="0">
              <a:lnSpc>
                <a:spcPts val="2734"/>
              </a:lnSpc>
              <a:buNone/>
            </a:pPr>
            <a:r>
              <a:rPr lang="en-US" sz="2187" dirty="0">
                <a:solidFill>
                  <a:srgbClr val="312F2B"/>
                </a:solidFill>
                <a:latin typeface="Gelasio" pitchFamily="34" charset="0"/>
                <a:ea typeface="Gelasio" pitchFamily="34" charset="-122"/>
                <a:cs typeface="Gelasio" pitchFamily="34" charset="-120"/>
              </a:rPr>
              <a:t>Formation à leur propre rythme</a:t>
            </a:r>
            <a:endParaRPr lang="en-US" sz="2187" dirty="0"/>
          </a:p>
        </p:txBody>
      </p:sp>
      <p:sp>
        <p:nvSpPr>
          <p:cNvPr id="9" name="Text 6"/>
          <p:cNvSpPr/>
          <p:nvPr/>
        </p:nvSpPr>
        <p:spPr>
          <a:xfrm>
            <a:off x="7593806" y="4927163"/>
            <a:ext cx="5006221"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Les travailleurs peuvent adapter leur formation à leur propre rythme pour acquérir des compétences techniques spécifiques.</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2133600"/>
            <a:ext cx="634746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11. Satisfaction des clients</a:t>
            </a:r>
            <a:endParaRPr lang="en-US" sz="4374" dirty="0"/>
          </a:p>
        </p:txBody>
      </p:sp>
      <p:sp>
        <p:nvSpPr>
          <p:cNvPr id="5" name="Text 2"/>
          <p:cNvSpPr/>
          <p:nvPr/>
        </p:nvSpPr>
        <p:spPr>
          <a:xfrm>
            <a:off x="2037993" y="3161228"/>
            <a:ext cx="10554414"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L'amélioration de la qualité des produits, l'optimisation des opérations, et la réduction des délais grâce aux SII peuvent contribuer à une augmentation de la satisfaction des clients.</a:t>
            </a:r>
            <a:endParaRPr lang="en-US" sz="1750" dirty="0"/>
          </a:p>
        </p:txBody>
      </p:sp>
      <p:sp>
        <p:nvSpPr>
          <p:cNvPr id="6" name="Shape 3"/>
          <p:cNvSpPr/>
          <p:nvPr/>
        </p:nvSpPr>
        <p:spPr>
          <a:xfrm>
            <a:off x="2037993" y="4295537"/>
            <a:ext cx="499943" cy="499943"/>
          </a:xfrm>
          <a:prstGeom prst="roundRect">
            <a:avLst>
              <a:gd name="adj" fmla="val 20000"/>
            </a:avLst>
          </a:prstGeom>
          <a:solidFill>
            <a:srgbClr val="E8E8E3"/>
          </a:solidFill>
          <a:ln w="13811">
            <a:solidFill>
              <a:srgbClr val="D1D1C7"/>
            </a:solidFill>
            <a:prstDash val="solid"/>
          </a:ln>
        </p:spPr>
      </p:sp>
      <p:sp>
        <p:nvSpPr>
          <p:cNvPr id="7" name="Text 4"/>
          <p:cNvSpPr/>
          <p:nvPr/>
        </p:nvSpPr>
        <p:spPr>
          <a:xfrm>
            <a:off x="2215515" y="4337209"/>
            <a:ext cx="1447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1</a:t>
            </a:r>
            <a:endParaRPr lang="en-US" sz="2624" dirty="0"/>
          </a:p>
        </p:txBody>
      </p:sp>
      <p:sp>
        <p:nvSpPr>
          <p:cNvPr id="8" name="Text 5"/>
          <p:cNvSpPr/>
          <p:nvPr/>
        </p:nvSpPr>
        <p:spPr>
          <a:xfrm>
            <a:off x="2760107" y="4371856"/>
            <a:ext cx="2647950" cy="694373"/>
          </a:xfrm>
          <a:prstGeom prst="rect">
            <a:avLst/>
          </a:prstGeom>
          <a:noFill/>
          <a:ln/>
        </p:spPr>
        <p:txBody>
          <a:bodyPr wrap="squar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Amélioration de la qualité des produits</a:t>
            </a:r>
            <a:endParaRPr lang="en-US" sz="2187" dirty="0"/>
          </a:p>
        </p:txBody>
      </p:sp>
      <p:sp>
        <p:nvSpPr>
          <p:cNvPr id="9" name="Text 6"/>
          <p:cNvSpPr/>
          <p:nvPr/>
        </p:nvSpPr>
        <p:spPr>
          <a:xfrm>
            <a:off x="2760107" y="5288399"/>
            <a:ext cx="2647950"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L'amélioration de la qualité peut contribuer à la satisfaction des clients.</a:t>
            </a:r>
            <a:endParaRPr lang="en-US" sz="1750" dirty="0"/>
          </a:p>
        </p:txBody>
      </p:sp>
      <p:sp>
        <p:nvSpPr>
          <p:cNvPr id="10" name="Shape 7"/>
          <p:cNvSpPr/>
          <p:nvPr/>
        </p:nvSpPr>
        <p:spPr>
          <a:xfrm>
            <a:off x="5630228" y="4295537"/>
            <a:ext cx="499943" cy="499943"/>
          </a:xfrm>
          <a:prstGeom prst="roundRect">
            <a:avLst>
              <a:gd name="adj" fmla="val 20000"/>
            </a:avLst>
          </a:prstGeom>
          <a:solidFill>
            <a:srgbClr val="E8E8E3"/>
          </a:solidFill>
          <a:ln w="13811">
            <a:solidFill>
              <a:srgbClr val="D1D1C7"/>
            </a:solidFill>
            <a:prstDash val="solid"/>
          </a:ln>
        </p:spPr>
      </p:sp>
      <p:sp>
        <p:nvSpPr>
          <p:cNvPr id="11" name="Text 8"/>
          <p:cNvSpPr/>
          <p:nvPr/>
        </p:nvSpPr>
        <p:spPr>
          <a:xfrm>
            <a:off x="5784890" y="4337209"/>
            <a:ext cx="19050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2</a:t>
            </a:r>
            <a:endParaRPr lang="en-US" sz="2624" dirty="0"/>
          </a:p>
        </p:txBody>
      </p:sp>
      <p:sp>
        <p:nvSpPr>
          <p:cNvPr id="12" name="Text 9"/>
          <p:cNvSpPr/>
          <p:nvPr/>
        </p:nvSpPr>
        <p:spPr>
          <a:xfrm>
            <a:off x="6352342" y="4371856"/>
            <a:ext cx="2647950" cy="694373"/>
          </a:xfrm>
          <a:prstGeom prst="rect">
            <a:avLst/>
          </a:prstGeom>
          <a:noFill/>
          <a:ln/>
        </p:spPr>
        <p:txBody>
          <a:bodyPr wrap="squar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Optimisation des opérations</a:t>
            </a:r>
            <a:endParaRPr lang="en-US" sz="2187" dirty="0"/>
          </a:p>
        </p:txBody>
      </p:sp>
      <p:sp>
        <p:nvSpPr>
          <p:cNvPr id="13" name="Text 10"/>
          <p:cNvSpPr/>
          <p:nvPr/>
        </p:nvSpPr>
        <p:spPr>
          <a:xfrm>
            <a:off x="6352342" y="5288399"/>
            <a:ext cx="2647950" cy="1777008"/>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L'optimisation des opérations peut permettre de réduire les délais de livraison et donc la satisfaction des clients.</a:t>
            </a:r>
            <a:endParaRPr lang="en-US" sz="1750" dirty="0"/>
          </a:p>
        </p:txBody>
      </p:sp>
      <p:sp>
        <p:nvSpPr>
          <p:cNvPr id="14" name="Shape 11"/>
          <p:cNvSpPr/>
          <p:nvPr/>
        </p:nvSpPr>
        <p:spPr>
          <a:xfrm>
            <a:off x="9222462" y="4295537"/>
            <a:ext cx="499943" cy="499943"/>
          </a:xfrm>
          <a:prstGeom prst="roundRect">
            <a:avLst>
              <a:gd name="adj" fmla="val 20000"/>
            </a:avLst>
          </a:prstGeom>
          <a:solidFill>
            <a:srgbClr val="E8E8E3"/>
          </a:solidFill>
          <a:ln w="13811">
            <a:solidFill>
              <a:srgbClr val="D1D1C7"/>
            </a:solidFill>
            <a:prstDash val="solid"/>
          </a:ln>
        </p:spPr>
      </p:sp>
      <p:sp>
        <p:nvSpPr>
          <p:cNvPr id="15" name="Text 12"/>
          <p:cNvSpPr/>
          <p:nvPr/>
        </p:nvSpPr>
        <p:spPr>
          <a:xfrm>
            <a:off x="9380934" y="4337209"/>
            <a:ext cx="1828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3</a:t>
            </a:r>
            <a:endParaRPr lang="en-US" sz="2624" dirty="0"/>
          </a:p>
        </p:txBody>
      </p:sp>
      <p:sp>
        <p:nvSpPr>
          <p:cNvPr id="16" name="Text 13"/>
          <p:cNvSpPr/>
          <p:nvPr/>
        </p:nvSpPr>
        <p:spPr>
          <a:xfrm>
            <a:off x="9944576" y="4371856"/>
            <a:ext cx="249936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Réduction des délais</a:t>
            </a:r>
            <a:endParaRPr lang="en-US" sz="2187" dirty="0"/>
          </a:p>
        </p:txBody>
      </p:sp>
      <p:sp>
        <p:nvSpPr>
          <p:cNvPr id="17" name="Text 14"/>
          <p:cNvSpPr/>
          <p:nvPr/>
        </p:nvSpPr>
        <p:spPr>
          <a:xfrm>
            <a:off x="9944576" y="4941213"/>
            <a:ext cx="2647950" cy="2487811"/>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L'optimisation des opérations et la gestion de la chaîne logistique peuvent contribuer à une réduction des délais de livraison et donc à la satisfaction des clients.</a:t>
            </a:r>
            <a:endParaRPr lang="en-US" sz="1750" dirty="0"/>
          </a:p>
        </p:txBody>
      </p:sp>
      <p:pic>
        <p:nvPicPr>
          <p:cNvPr id="18" name="Image 1" descr="preencoded.png">    </p:cNvPr>
          <p:cNvPicPr>
            <a:picLocks noChangeAspect="1"/>
          </p:cNvPicPr>
          <p:nvPr/>
        </p:nvPicPr>
        <p:blipFill>
          <a:blip r:embed="rId2"/>
          <a:stretch>
            <a:fillRect/>
          </a:stretch>
        </p:blipFill>
        <p:spPr>
          <a:xfrm>
            <a:off x="0" y="0"/>
            <a:ext cx="14630400" cy="133314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319599" y="1449110"/>
            <a:ext cx="4443889"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12. Etude de Cas</a:t>
            </a:r>
            <a:endParaRPr lang="en-US" sz="4374" dirty="0"/>
          </a:p>
        </p:txBody>
      </p:sp>
      <p:sp>
        <p:nvSpPr>
          <p:cNvPr id="5" name="Text 2"/>
          <p:cNvSpPr/>
          <p:nvPr/>
        </p:nvSpPr>
        <p:spPr>
          <a:xfrm>
            <a:off x="6319599" y="2476738"/>
            <a:ext cx="7477601"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Par groupe de 3 ou 4 personnes, vous allez sélectionner une entreprise où vous travaillez. </a:t>
            </a:r>
            <a:endParaRPr lang="en-US" sz="1750" dirty="0"/>
          </a:p>
        </p:txBody>
      </p:sp>
      <p:sp>
        <p:nvSpPr>
          <p:cNvPr id="6" name="Text 3"/>
          <p:cNvSpPr/>
          <p:nvPr/>
        </p:nvSpPr>
        <p:spPr>
          <a:xfrm>
            <a:off x="6319599" y="3437453"/>
            <a:ext cx="7477601"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Faites un état de l'art de votre SII dans la limite de vos connaissances. N'hésitez pas à faire des hypothèses pertinentes ou demander à vos collègues s'ils ont des informations supplémentaires. </a:t>
            </a:r>
            <a:endParaRPr lang="en-US" sz="1750" dirty="0"/>
          </a:p>
        </p:txBody>
      </p:sp>
      <p:sp>
        <p:nvSpPr>
          <p:cNvPr id="7" name="Text 4"/>
          <p:cNvSpPr/>
          <p:nvPr/>
        </p:nvSpPr>
        <p:spPr>
          <a:xfrm>
            <a:off x="6319599" y="4753570"/>
            <a:ext cx="7477601"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Une fois cet état de l'art réalisé, définissez de potentielles améliorations en restant synthétique. Vous pouvez croiser des entreprises à l'intérieur de vos groupes si cela est pertinent.</a:t>
            </a:r>
            <a:endParaRPr lang="en-US" sz="1750" dirty="0"/>
          </a:p>
        </p:txBody>
      </p:sp>
      <p:sp>
        <p:nvSpPr>
          <p:cNvPr id="8" name="Text 5"/>
          <p:cNvSpPr/>
          <p:nvPr/>
        </p:nvSpPr>
        <p:spPr>
          <a:xfrm>
            <a:off x="6319599" y="6069687"/>
            <a:ext cx="7477601"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Faites une présentation de 15 à 20 minutes par groupe sur votre étude de cas.</a:t>
            </a:r>
            <a:endParaRPr lang="en-US" sz="1750" dirty="0"/>
          </a:p>
        </p:txBody>
      </p:sp>
      <p:pic>
        <p:nvPicPr>
          <p:cNvPr id="9" name="Image 1" descr="preencoded.png">    </p:cNvPr>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FFFFFF">
              <a:alpha val="75000"/>
            </a:srgbClr>
          </a:solidFill>
          <a:ln w="13573">
            <a:solidFill>
              <a:srgbClr val="FFFFFF">
                <a:alpha val="64000"/>
              </a:srgbClr>
            </a:solidFill>
            <a:prstDash val="solid"/>
          </a:ln>
        </p:spPr>
      </p:sp>
      <p:sp>
        <p:nvSpPr>
          <p:cNvPr id="4" name="Text 1"/>
          <p:cNvSpPr/>
          <p:nvPr/>
        </p:nvSpPr>
        <p:spPr>
          <a:xfrm>
            <a:off x="2138601" y="599361"/>
            <a:ext cx="6789420" cy="681157"/>
          </a:xfrm>
          <a:prstGeom prst="rect">
            <a:avLst/>
          </a:prstGeom>
          <a:noFill/>
          <a:ln/>
        </p:spPr>
        <p:txBody>
          <a:bodyPr wrap="none" rtlCol="0" anchor="t"/>
          <a:lstStyle/>
          <a:p>
            <a:pPr indent="0" marL="0">
              <a:lnSpc>
                <a:spcPts val="5363"/>
              </a:lnSpc>
              <a:buNone/>
            </a:pPr>
            <a:r>
              <a:rPr lang="en-US" sz="4291" dirty="0">
                <a:solidFill>
                  <a:srgbClr val="312F2B"/>
                </a:solidFill>
                <a:latin typeface="Gelasio" pitchFamily="34" charset="0"/>
                <a:ea typeface="Gelasio" pitchFamily="34" charset="-122"/>
                <a:cs typeface="Gelasio" pitchFamily="34" charset="-120"/>
              </a:rPr>
              <a:t>1. Amélioration de la qualité</a:t>
            </a:r>
            <a:endParaRPr lang="en-US" sz="4291" dirty="0"/>
          </a:p>
        </p:txBody>
      </p:sp>
      <p:sp>
        <p:nvSpPr>
          <p:cNvPr id="5" name="Text 2"/>
          <p:cNvSpPr/>
          <p:nvPr/>
        </p:nvSpPr>
        <p:spPr>
          <a:xfrm>
            <a:off x="2138601" y="1607344"/>
            <a:ext cx="3200400" cy="340519"/>
          </a:xfrm>
          <a:prstGeom prst="rect">
            <a:avLst/>
          </a:prstGeom>
          <a:noFill/>
          <a:ln/>
        </p:spPr>
        <p:txBody>
          <a:bodyPr wrap="none" rtlCol="0" anchor="t"/>
          <a:lstStyle/>
          <a:p>
            <a:pPr indent="0" marL="0">
              <a:lnSpc>
                <a:spcPts val="2682"/>
              </a:lnSpc>
              <a:buNone/>
            </a:pPr>
            <a:r>
              <a:rPr lang="en-US" sz="2145" dirty="0">
                <a:solidFill>
                  <a:srgbClr val="312F2B"/>
                </a:solidFill>
                <a:latin typeface="Gelasio" pitchFamily="34" charset="0"/>
                <a:ea typeface="Gelasio" pitchFamily="34" charset="-122"/>
                <a:cs typeface="Gelasio" pitchFamily="34" charset="-120"/>
              </a:rPr>
              <a:t>1.b. Amélioration continue</a:t>
            </a:r>
            <a:endParaRPr lang="en-US" sz="2145" dirty="0"/>
          </a:p>
        </p:txBody>
      </p:sp>
      <p:pic>
        <p:nvPicPr>
          <p:cNvPr id="6" name="Image 1" descr="preencoded.png">    </p:cNvPr>
          <p:cNvPicPr>
            <a:picLocks noChangeAspect="1"/>
          </p:cNvPicPr>
          <p:nvPr/>
        </p:nvPicPr>
        <p:blipFill>
          <a:blip r:embed="rId2"/>
          <a:stretch>
            <a:fillRect/>
          </a:stretch>
        </p:blipFill>
        <p:spPr>
          <a:xfrm>
            <a:off x="3440311" y="2274689"/>
            <a:ext cx="7749659" cy="4064675"/>
          </a:xfrm>
          <a:prstGeom prst="rect">
            <a:avLst/>
          </a:prstGeom>
        </p:spPr>
      </p:pic>
      <p:sp>
        <p:nvSpPr>
          <p:cNvPr id="7" name="Text 3"/>
          <p:cNvSpPr/>
          <p:nvPr/>
        </p:nvSpPr>
        <p:spPr>
          <a:xfrm>
            <a:off x="2138601" y="6584513"/>
            <a:ext cx="10353080" cy="1046202"/>
          </a:xfrm>
          <a:prstGeom prst="rect">
            <a:avLst/>
          </a:prstGeom>
          <a:noFill/>
          <a:ln/>
        </p:spPr>
        <p:txBody>
          <a:bodyPr wrap="square" rtlCol="0" anchor="t"/>
          <a:lstStyle/>
          <a:p>
            <a:pPr indent="0" marL="0">
              <a:lnSpc>
                <a:spcPts val="2746"/>
              </a:lnSpc>
              <a:buNone/>
            </a:pPr>
            <a:r>
              <a:rPr lang="en-US" sz="1716" dirty="0">
                <a:solidFill>
                  <a:srgbClr val="272525"/>
                </a:solidFill>
                <a:latin typeface="Lato" pitchFamily="34" charset="0"/>
                <a:ea typeface="Lato" pitchFamily="34" charset="-122"/>
                <a:cs typeface="Lato" pitchFamily="34" charset="-120"/>
              </a:rPr>
              <a:t>Les SII permettent une amélioration continue de la qualité des produits. En utilisant des techniques telles que l'analyse de données et l'apprentissage automatique, les entreprises peuvent identifier les tendances et les modèles dans les données de qualité pour améliorer constamment leurs processus de production.</a:t>
            </a:r>
            <a:endParaRPr lang="en-US" sz="171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676037"/>
            <a:ext cx="688848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1. Amélioration de la qualité</a:t>
            </a:r>
            <a:endParaRPr lang="en-US" sz="4374" dirty="0"/>
          </a:p>
        </p:txBody>
      </p:sp>
      <p:sp>
        <p:nvSpPr>
          <p:cNvPr id="5" name="Text 2"/>
          <p:cNvSpPr/>
          <p:nvPr/>
        </p:nvSpPr>
        <p:spPr>
          <a:xfrm>
            <a:off x="2037993" y="1703665"/>
            <a:ext cx="2529840" cy="347186"/>
          </a:xfrm>
          <a:prstGeom prst="rect">
            <a:avLst/>
          </a:prstGeom>
          <a:noFill/>
          <a:ln/>
        </p:spPr>
        <p:txBody>
          <a:bodyPr wrap="none" rtlCol="0" anchor="t"/>
          <a:lstStyle/>
          <a:p>
            <a:pPr indent="0" marL="0">
              <a:lnSpc>
                <a:spcPts val="2734"/>
              </a:lnSpc>
              <a:buNone/>
            </a:pPr>
            <a:r>
              <a:rPr lang="en-US" sz="2187" dirty="0">
                <a:solidFill>
                  <a:srgbClr val="312F2B"/>
                </a:solidFill>
                <a:latin typeface="Gelasio" pitchFamily="34" charset="0"/>
                <a:ea typeface="Gelasio" pitchFamily="34" charset="-122"/>
                <a:cs typeface="Gelasio" pitchFamily="34" charset="-120"/>
              </a:rPr>
              <a:t>1.c. Contrôles et tests</a:t>
            </a:r>
            <a:endParaRPr lang="en-US" sz="2187" dirty="0"/>
          </a:p>
        </p:txBody>
      </p:sp>
      <p:pic>
        <p:nvPicPr>
          <p:cNvPr id="6" name="Image 1" descr="preencoded.png">    </p:cNvPr>
          <p:cNvPicPr>
            <a:picLocks noChangeAspect="1"/>
          </p:cNvPicPr>
          <p:nvPr/>
        </p:nvPicPr>
        <p:blipFill>
          <a:blip r:embed="rId2"/>
          <a:stretch>
            <a:fillRect/>
          </a:stretch>
        </p:blipFill>
        <p:spPr>
          <a:xfrm>
            <a:off x="3908107" y="2384108"/>
            <a:ext cx="6814066" cy="3853339"/>
          </a:xfrm>
          <a:prstGeom prst="rect">
            <a:avLst/>
          </a:prstGeom>
        </p:spPr>
      </p:pic>
      <p:sp>
        <p:nvSpPr>
          <p:cNvPr id="7" name="Text 3"/>
          <p:cNvSpPr/>
          <p:nvPr/>
        </p:nvSpPr>
        <p:spPr>
          <a:xfrm>
            <a:off x="2037993" y="6487358"/>
            <a:ext cx="10554414"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La mise en place de contrôles et de tests permet également l'amélioration de la qualité des produits. Par exemple, en utilisant des systèmes de vision par ordinateur pour inspecter les produits, les entreprises peuvent s'assurer que chaque produit est conforme aux normes de qualité.</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837730"/>
            <a:ext cx="741426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2.Optimisation des opérations</a:t>
            </a:r>
            <a:endParaRPr lang="en-US" sz="4374" dirty="0"/>
          </a:p>
        </p:txBody>
      </p:sp>
      <p:sp>
        <p:nvSpPr>
          <p:cNvPr id="5" name="Text 2"/>
          <p:cNvSpPr/>
          <p:nvPr/>
        </p:nvSpPr>
        <p:spPr>
          <a:xfrm>
            <a:off x="2037993" y="2976443"/>
            <a:ext cx="10554414"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Les SII permettent de collecter, de stocker, et d'analyser les données opérationnelles, ils optimisent les opérations en identifiant les inefficacités et les sources de gaspillage.</a:t>
            </a:r>
            <a:endParaRPr lang="en-US" sz="1750" dirty="0"/>
          </a:p>
        </p:txBody>
      </p:sp>
      <p:sp>
        <p:nvSpPr>
          <p:cNvPr id="6" name="Shape 3"/>
          <p:cNvSpPr/>
          <p:nvPr/>
        </p:nvSpPr>
        <p:spPr>
          <a:xfrm>
            <a:off x="2037993" y="3937159"/>
            <a:ext cx="3370064" cy="2454712"/>
          </a:xfrm>
          <a:prstGeom prst="roundRect">
            <a:avLst>
              <a:gd name="adj" fmla="val 4073"/>
            </a:avLst>
          </a:prstGeom>
          <a:solidFill>
            <a:srgbClr val="E8E8E3"/>
          </a:solidFill>
          <a:ln w="13811">
            <a:solidFill>
              <a:srgbClr val="D1D1C7"/>
            </a:solidFill>
            <a:prstDash val="solid"/>
          </a:ln>
        </p:spPr>
      </p:sp>
      <p:sp>
        <p:nvSpPr>
          <p:cNvPr id="7" name="Text 4"/>
          <p:cNvSpPr/>
          <p:nvPr/>
        </p:nvSpPr>
        <p:spPr>
          <a:xfrm>
            <a:off x="2273975" y="4173141"/>
            <a:ext cx="2898100" cy="694373"/>
          </a:xfrm>
          <a:prstGeom prst="rect">
            <a:avLst/>
          </a:prstGeom>
          <a:noFill/>
          <a:ln/>
        </p:spPr>
        <p:txBody>
          <a:bodyPr wrap="squar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2.a Collecte de données opérationnelles</a:t>
            </a:r>
            <a:endParaRPr lang="en-US" sz="2187" dirty="0"/>
          </a:p>
        </p:txBody>
      </p:sp>
      <p:sp>
        <p:nvSpPr>
          <p:cNvPr id="8" name="Text 5"/>
          <p:cNvSpPr/>
          <p:nvPr/>
        </p:nvSpPr>
        <p:spPr>
          <a:xfrm>
            <a:off x="2273975" y="5089684"/>
            <a:ext cx="2898100"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Collecter des données pour améliorer les opérations.</a:t>
            </a:r>
            <a:endParaRPr lang="en-US" sz="1750" dirty="0"/>
          </a:p>
        </p:txBody>
      </p:sp>
      <p:sp>
        <p:nvSpPr>
          <p:cNvPr id="9" name="Shape 6"/>
          <p:cNvSpPr/>
          <p:nvPr/>
        </p:nvSpPr>
        <p:spPr>
          <a:xfrm>
            <a:off x="5630228" y="3937159"/>
            <a:ext cx="3370064" cy="2454712"/>
          </a:xfrm>
          <a:prstGeom prst="roundRect">
            <a:avLst>
              <a:gd name="adj" fmla="val 4073"/>
            </a:avLst>
          </a:prstGeom>
          <a:solidFill>
            <a:srgbClr val="E8E8E3"/>
          </a:solidFill>
          <a:ln w="13811">
            <a:solidFill>
              <a:srgbClr val="D1D1C7"/>
            </a:solidFill>
            <a:prstDash val="solid"/>
          </a:ln>
        </p:spPr>
      </p:sp>
      <p:sp>
        <p:nvSpPr>
          <p:cNvPr id="10" name="Text 7"/>
          <p:cNvSpPr/>
          <p:nvPr/>
        </p:nvSpPr>
        <p:spPr>
          <a:xfrm>
            <a:off x="5866209" y="4173141"/>
            <a:ext cx="2898100" cy="694373"/>
          </a:xfrm>
          <a:prstGeom prst="rect">
            <a:avLst/>
          </a:prstGeom>
          <a:noFill/>
          <a:ln/>
        </p:spPr>
        <p:txBody>
          <a:bodyPr wrap="squar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2.b Stockage et analyse des données</a:t>
            </a:r>
            <a:endParaRPr lang="en-US" sz="2187" dirty="0"/>
          </a:p>
        </p:txBody>
      </p:sp>
      <p:sp>
        <p:nvSpPr>
          <p:cNvPr id="11" name="Text 8"/>
          <p:cNvSpPr/>
          <p:nvPr/>
        </p:nvSpPr>
        <p:spPr>
          <a:xfrm>
            <a:off x="5866209" y="5089684"/>
            <a:ext cx="2898100"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Stocker et analyser les données pour identifier les inefficacités.</a:t>
            </a:r>
            <a:endParaRPr lang="en-US" sz="1750" dirty="0"/>
          </a:p>
        </p:txBody>
      </p:sp>
      <p:sp>
        <p:nvSpPr>
          <p:cNvPr id="12" name="Shape 9"/>
          <p:cNvSpPr/>
          <p:nvPr/>
        </p:nvSpPr>
        <p:spPr>
          <a:xfrm>
            <a:off x="9222462" y="3937159"/>
            <a:ext cx="3370064" cy="2454712"/>
          </a:xfrm>
          <a:prstGeom prst="roundRect">
            <a:avLst>
              <a:gd name="adj" fmla="val 4073"/>
            </a:avLst>
          </a:prstGeom>
          <a:solidFill>
            <a:srgbClr val="E8E8E3"/>
          </a:solidFill>
          <a:ln w="13811">
            <a:solidFill>
              <a:srgbClr val="D1D1C7"/>
            </a:solidFill>
            <a:prstDash val="solid"/>
          </a:ln>
        </p:spPr>
      </p:sp>
      <p:sp>
        <p:nvSpPr>
          <p:cNvPr id="13" name="Text 10"/>
          <p:cNvSpPr/>
          <p:nvPr/>
        </p:nvSpPr>
        <p:spPr>
          <a:xfrm>
            <a:off x="9458444" y="4173141"/>
            <a:ext cx="2898100" cy="694373"/>
          </a:xfrm>
          <a:prstGeom prst="rect">
            <a:avLst/>
          </a:prstGeom>
          <a:noFill/>
          <a:ln/>
        </p:spPr>
        <p:txBody>
          <a:bodyPr wrap="squar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2.c Prise de mesures correctives</a:t>
            </a:r>
            <a:endParaRPr lang="en-US" sz="2187" dirty="0"/>
          </a:p>
        </p:txBody>
      </p:sp>
      <p:sp>
        <p:nvSpPr>
          <p:cNvPr id="14" name="Text 11"/>
          <p:cNvSpPr/>
          <p:nvPr/>
        </p:nvSpPr>
        <p:spPr>
          <a:xfrm>
            <a:off x="9458444" y="5089684"/>
            <a:ext cx="2898100"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Prendre des mesures pour améliorer l'efficacité, la productivité, et la rentabilité.</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4124"/>
          </a:xfrm>
          <a:prstGeom prst="rect">
            <a:avLst/>
          </a:prstGeom>
          <a:solidFill>
            <a:srgbClr val="FFFFFF">
              <a:alpha val="75000"/>
            </a:srgbClr>
          </a:solidFill>
          <a:ln w="13335">
            <a:solidFill>
              <a:srgbClr val="FFFFFF">
                <a:alpha val="64000"/>
              </a:srgbClr>
            </a:solidFill>
            <a:prstDash val="solid"/>
          </a:ln>
        </p:spPr>
      </p:sp>
      <p:sp>
        <p:nvSpPr>
          <p:cNvPr id="4" name="Text 1"/>
          <p:cNvSpPr/>
          <p:nvPr/>
        </p:nvSpPr>
        <p:spPr>
          <a:xfrm>
            <a:off x="2217301" y="590193"/>
            <a:ext cx="9433560" cy="670679"/>
          </a:xfrm>
          <a:prstGeom prst="rect">
            <a:avLst/>
          </a:prstGeom>
          <a:noFill/>
          <a:ln/>
        </p:spPr>
        <p:txBody>
          <a:bodyPr wrap="none" rtlCol="0" anchor="t"/>
          <a:lstStyle/>
          <a:p>
            <a:pPr indent="0" marL="0">
              <a:lnSpc>
                <a:spcPts val="5282"/>
              </a:lnSpc>
              <a:buNone/>
            </a:pPr>
            <a:r>
              <a:rPr lang="en-US" sz="4225" dirty="0">
                <a:solidFill>
                  <a:srgbClr val="312F2B"/>
                </a:solidFill>
                <a:latin typeface="Gelasio" pitchFamily="34" charset="0"/>
                <a:ea typeface="Gelasio" pitchFamily="34" charset="-122"/>
                <a:cs typeface="Gelasio" pitchFamily="34" charset="-120"/>
              </a:rPr>
              <a:t>2.a. Collecte de données opérationnelles</a:t>
            </a:r>
            <a:endParaRPr lang="en-US" sz="4225" dirty="0"/>
          </a:p>
        </p:txBody>
      </p:sp>
      <p:sp>
        <p:nvSpPr>
          <p:cNvPr id="5" name="Text 2"/>
          <p:cNvSpPr/>
          <p:nvPr/>
        </p:nvSpPr>
        <p:spPr>
          <a:xfrm>
            <a:off x="2217301" y="1690092"/>
            <a:ext cx="10195679" cy="1373505"/>
          </a:xfrm>
          <a:prstGeom prst="rect">
            <a:avLst/>
          </a:prstGeom>
          <a:noFill/>
          <a:ln/>
        </p:spPr>
        <p:txBody>
          <a:bodyPr wrap="square" rtlCol="0" anchor="t"/>
          <a:lstStyle/>
          <a:p>
            <a:pPr indent="0" marL="0">
              <a:lnSpc>
                <a:spcPts val="2704"/>
              </a:lnSpc>
              <a:buNone/>
            </a:pPr>
            <a:r>
              <a:rPr lang="en-US" sz="1690" dirty="0">
                <a:solidFill>
                  <a:srgbClr val="272525"/>
                </a:solidFill>
                <a:latin typeface="Lato" pitchFamily="34" charset="0"/>
                <a:ea typeface="Lato" pitchFamily="34" charset="-122"/>
                <a:cs typeface="Lato" pitchFamily="34" charset="-120"/>
              </a:rPr>
              <a:t>La collecte de données opérationnelles est essentielle pour comprendre les performances de l'entreprise. Elle permet d'identifier les problèmes, d'optimiser les processus et de prendre des décisions éclairées. Les données peuvent être collectées à partir de capteurs, de machines, de bases de données, d'applications et d'autres sources.</a:t>
            </a:r>
            <a:endParaRPr lang="en-US" sz="1690" dirty="0"/>
          </a:p>
        </p:txBody>
      </p:sp>
      <p:sp>
        <p:nvSpPr>
          <p:cNvPr id="6" name="Shape 3"/>
          <p:cNvSpPr/>
          <p:nvPr/>
        </p:nvSpPr>
        <p:spPr>
          <a:xfrm>
            <a:off x="2217301" y="3305056"/>
            <a:ext cx="10195679" cy="4338876"/>
          </a:xfrm>
          <a:prstGeom prst="roundRect">
            <a:avLst>
              <a:gd name="adj" fmla="val 2226"/>
            </a:avLst>
          </a:prstGeom>
          <a:noFill/>
          <a:ln w="13335">
            <a:solidFill>
              <a:srgbClr val="000000">
                <a:alpha val="8000"/>
              </a:srgbClr>
            </a:solidFill>
            <a:prstDash val="solid"/>
          </a:ln>
        </p:spPr>
      </p:sp>
      <p:sp>
        <p:nvSpPr>
          <p:cNvPr id="7" name="Shape 4"/>
          <p:cNvSpPr/>
          <p:nvPr/>
        </p:nvSpPr>
        <p:spPr>
          <a:xfrm>
            <a:off x="2230636" y="3318391"/>
            <a:ext cx="10169009" cy="616029"/>
          </a:xfrm>
          <a:prstGeom prst="rect">
            <a:avLst/>
          </a:prstGeom>
          <a:solidFill>
            <a:srgbClr val="FFFFFF">
              <a:alpha val="4000"/>
            </a:srgbClr>
          </a:solidFill>
          <a:ln/>
        </p:spPr>
      </p:sp>
      <p:sp>
        <p:nvSpPr>
          <p:cNvPr id="8" name="Text 5"/>
          <p:cNvSpPr/>
          <p:nvPr/>
        </p:nvSpPr>
        <p:spPr>
          <a:xfrm>
            <a:off x="2445306" y="3454717"/>
            <a:ext cx="4651534" cy="343376"/>
          </a:xfrm>
          <a:prstGeom prst="rect">
            <a:avLst/>
          </a:prstGeom>
          <a:noFill/>
          <a:ln/>
        </p:spPr>
        <p:txBody>
          <a:bodyPr wrap="none" rtlCol="0" anchor="t"/>
          <a:lstStyle/>
          <a:p>
            <a:pPr indent="0" marL="0">
              <a:lnSpc>
                <a:spcPts val="2704"/>
              </a:lnSpc>
              <a:buNone/>
            </a:pPr>
            <a:r>
              <a:rPr lang="en-US" sz="1690" dirty="0">
                <a:solidFill>
                  <a:srgbClr val="272525"/>
                </a:solidFill>
                <a:latin typeface="Lato" pitchFamily="34" charset="0"/>
                <a:ea typeface="Lato" pitchFamily="34" charset="-122"/>
                <a:cs typeface="Lato" pitchFamily="34" charset="-120"/>
              </a:rPr>
              <a:t>Exemples de données collectées :</a:t>
            </a:r>
            <a:endParaRPr lang="en-US" sz="1690" dirty="0"/>
          </a:p>
        </p:txBody>
      </p:sp>
      <p:sp>
        <p:nvSpPr>
          <p:cNvPr id="9" name="Text 6"/>
          <p:cNvSpPr/>
          <p:nvPr/>
        </p:nvSpPr>
        <p:spPr>
          <a:xfrm>
            <a:off x="7533561" y="3454717"/>
            <a:ext cx="4651534" cy="343376"/>
          </a:xfrm>
          <a:prstGeom prst="rect">
            <a:avLst/>
          </a:prstGeom>
          <a:noFill/>
          <a:ln/>
        </p:spPr>
        <p:txBody>
          <a:bodyPr wrap="none" rtlCol="0" anchor="t"/>
          <a:lstStyle/>
          <a:p>
            <a:pPr indent="0" marL="0">
              <a:lnSpc>
                <a:spcPts val="2704"/>
              </a:lnSpc>
              <a:buNone/>
            </a:pPr>
            <a:r>
              <a:rPr lang="en-US" sz="1690" dirty="0">
                <a:solidFill>
                  <a:srgbClr val="272525"/>
                </a:solidFill>
                <a:latin typeface="Lato" pitchFamily="34" charset="0"/>
                <a:ea typeface="Lato" pitchFamily="34" charset="-122"/>
                <a:cs typeface="Lato" pitchFamily="34" charset="-120"/>
              </a:rPr>
              <a:t>Objectifs :</a:t>
            </a:r>
            <a:endParaRPr lang="en-US" sz="1690" dirty="0"/>
          </a:p>
        </p:txBody>
      </p:sp>
      <p:sp>
        <p:nvSpPr>
          <p:cNvPr id="10" name="Shape 7"/>
          <p:cNvSpPr/>
          <p:nvPr/>
        </p:nvSpPr>
        <p:spPr>
          <a:xfrm>
            <a:off x="2230636" y="3934420"/>
            <a:ext cx="10169009" cy="616029"/>
          </a:xfrm>
          <a:prstGeom prst="rect">
            <a:avLst/>
          </a:prstGeom>
          <a:solidFill>
            <a:srgbClr val="000000">
              <a:alpha val="4000"/>
            </a:srgbClr>
          </a:solidFill>
          <a:ln/>
        </p:spPr>
      </p:sp>
      <p:sp>
        <p:nvSpPr>
          <p:cNvPr id="11" name="Text 8"/>
          <p:cNvSpPr/>
          <p:nvPr/>
        </p:nvSpPr>
        <p:spPr>
          <a:xfrm>
            <a:off x="2445306" y="4070747"/>
            <a:ext cx="4651534" cy="343376"/>
          </a:xfrm>
          <a:prstGeom prst="rect">
            <a:avLst/>
          </a:prstGeom>
          <a:noFill/>
          <a:ln/>
        </p:spPr>
        <p:txBody>
          <a:bodyPr wrap="none" rtlCol="0" anchor="t"/>
          <a:lstStyle/>
          <a:p>
            <a:pPr indent="0" marL="0">
              <a:lnSpc>
                <a:spcPts val="2704"/>
              </a:lnSpc>
              <a:buNone/>
            </a:pPr>
            <a:r>
              <a:rPr lang="en-US" sz="1690" dirty="0">
                <a:solidFill>
                  <a:srgbClr val="272525"/>
                </a:solidFill>
                <a:latin typeface="Lato" pitchFamily="34" charset="0"/>
                <a:ea typeface="Lato" pitchFamily="34" charset="-122"/>
                <a:cs typeface="Lato" pitchFamily="34" charset="-120"/>
              </a:rPr>
              <a:t>Temps d'arrêt des machines</a:t>
            </a:r>
            <a:endParaRPr lang="en-US" sz="1690" dirty="0"/>
          </a:p>
        </p:txBody>
      </p:sp>
      <p:sp>
        <p:nvSpPr>
          <p:cNvPr id="12" name="Text 9"/>
          <p:cNvSpPr/>
          <p:nvPr/>
        </p:nvSpPr>
        <p:spPr>
          <a:xfrm>
            <a:off x="7533561" y="4070747"/>
            <a:ext cx="4651534" cy="343376"/>
          </a:xfrm>
          <a:prstGeom prst="rect">
            <a:avLst/>
          </a:prstGeom>
          <a:noFill/>
          <a:ln/>
        </p:spPr>
        <p:txBody>
          <a:bodyPr wrap="none" rtlCol="0" anchor="t"/>
          <a:lstStyle/>
          <a:p>
            <a:pPr indent="0" marL="0">
              <a:lnSpc>
                <a:spcPts val="2704"/>
              </a:lnSpc>
              <a:buNone/>
            </a:pPr>
            <a:r>
              <a:rPr lang="en-US" sz="1690" dirty="0">
                <a:solidFill>
                  <a:srgbClr val="272525"/>
                </a:solidFill>
                <a:latin typeface="Lato" pitchFamily="34" charset="0"/>
                <a:ea typeface="Lato" pitchFamily="34" charset="-122"/>
                <a:cs typeface="Lato" pitchFamily="34" charset="-120"/>
              </a:rPr>
              <a:t>Amélioration de la disponibilité</a:t>
            </a:r>
            <a:endParaRPr lang="en-US" sz="1690" dirty="0"/>
          </a:p>
        </p:txBody>
      </p:sp>
      <p:sp>
        <p:nvSpPr>
          <p:cNvPr id="13" name="Shape 10"/>
          <p:cNvSpPr/>
          <p:nvPr/>
        </p:nvSpPr>
        <p:spPr>
          <a:xfrm>
            <a:off x="2230636" y="4550450"/>
            <a:ext cx="10169009" cy="616029"/>
          </a:xfrm>
          <a:prstGeom prst="rect">
            <a:avLst/>
          </a:prstGeom>
          <a:solidFill>
            <a:srgbClr val="FFFFFF">
              <a:alpha val="4000"/>
            </a:srgbClr>
          </a:solidFill>
          <a:ln/>
        </p:spPr>
      </p:sp>
      <p:sp>
        <p:nvSpPr>
          <p:cNvPr id="14" name="Text 11"/>
          <p:cNvSpPr/>
          <p:nvPr/>
        </p:nvSpPr>
        <p:spPr>
          <a:xfrm>
            <a:off x="2445306" y="4686776"/>
            <a:ext cx="4651534" cy="343376"/>
          </a:xfrm>
          <a:prstGeom prst="rect">
            <a:avLst/>
          </a:prstGeom>
          <a:noFill/>
          <a:ln/>
        </p:spPr>
        <p:txBody>
          <a:bodyPr wrap="none" rtlCol="0" anchor="t"/>
          <a:lstStyle/>
          <a:p>
            <a:pPr indent="0" marL="0">
              <a:lnSpc>
                <a:spcPts val="2704"/>
              </a:lnSpc>
              <a:buNone/>
            </a:pPr>
            <a:r>
              <a:rPr lang="en-US" sz="1690" dirty="0">
                <a:solidFill>
                  <a:srgbClr val="272525"/>
                </a:solidFill>
                <a:latin typeface="Lato" pitchFamily="34" charset="0"/>
                <a:ea typeface="Lato" pitchFamily="34" charset="-122"/>
                <a:cs typeface="Lato" pitchFamily="34" charset="-120"/>
              </a:rPr>
              <a:t>Taux de production</a:t>
            </a:r>
            <a:endParaRPr lang="en-US" sz="1690" dirty="0"/>
          </a:p>
        </p:txBody>
      </p:sp>
      <p:sp>
        <p:nvSpPr>
          <p:cNvPr id="15" name="Text 12"/>
          <p:cNvSpPr/>
          <p:nvPr/>
        </p:nvSpPr>
        <p:spPr>
          <a:xfrm>
            <a:off x="7533561" y="4686776"/>
            <a:ext cx="4651534" cy="343376"/>
          </a:xfrm>
          <a:prstGeom prst="rect">
            <a:avLst/>
          </a:prstGeom>
          <a:noFill/>
          <a:ln/>
        </p:spPr>
        <p:txBody>
          <a:bodyPr wrap="none" rtlCol="0" anchor="t"/>
          <a:lstStyle/>
          <a:p>
            <a:pPr indent="0" marL="0">
              <a:lnSpc>
                <a:spcPts val="2704"/>
              </a:lnSpc>
              <a:buNone/>
            </a:pPr>
            <a:r>
              <a:rPr lang="en-US" sz="1690" dirty="0">
                <a:solidFill>
                  <a:srgbClr val="272525"/>
                </a:solidFill>
                <a:latin typeface="Lato" pitchFamily="34" charset="0"/>
                <a:ea typeface="Lato" pitchFamily="34" charset="-122"/>
                <a:cs typeface="Lato" pitchFamily="34" charset="-120"/>
              </a:rPr>
              <a:t>Optimisation des opérations</a:t>
            </a:r>
            <a:endParaRPr lang="en-US" sz="1690" dirty="0"/>
          </a:p>
        </p:txBody>
      </p:sp>
      <p:sp>
        <p:nvSpPr>
          <p:cNvPr id="16" name="Shape 13"/>
          <p:cNvSpPr/>
          <p:nvPr/>
        </p:nvSpPr>
        <p:spPr>
          <a:xfrm>
            <a:off x="2230636" y="5166479"/>
            <a:ext cx="10169009" cy="616029"/>
          </a:xfrm>
          <a:prstGeom prst="rect">
            <a:avLst/>
          </a:prstGeom>
          <a:solidFill>
            <a:srgbClr val="000000">
              <a:alpha val="4000"/>
            </a:srgbClr>
          </a:solidFill>
          <a:ln/>
        </p:spPr>
      </p:sp>
      <p:sp>
        <p:nvSpPr>
          <p:cNvPr id="17" name="Text 14"/>
          <p:cNvSpPr/>
          <p:nvPr/>
        </p:nvSpPr>
        <p:spPr>
          <a:xfrm>
            <a:off x="2445306" y="5302806"/>
            <a:ext cx="4651534" cy="343376"/>
          </a:xfrm>
          <a:prstGeom prst="rect">
            <a:avLst/>
          </a:prstGeom>
          <a:noFill/>
          <a:ln/>
        </p:spPr>
        <p:txBody>
          <a:bodyPr wrap="none" rtlCol="0" anchor="t"/>
          <a:lstStyle/>
          <a:p>
            <a:pPr indent="0" marL="0">
              <a:lnSpc>
                <a:spcPts val="2704"/>
              </a:lnSpc>
              <a:buNone/>
            </a:pPr>
            <a:r>
              <a:rPr lang="en-US" sz="1690" dirty="0">
                <a:solidFill>
                  <a:srgbClr val="272525"/>
                </a:solidFill>
                <a:latin typeface="Lato" pitchFamily="34" charset="0"/>
                <a:ea typeface="Lato" pitchFamily="34" charset="-122"/>
                <a:cs typeface="Lato" pitchFamily="34" charset="-120"/>
              </a:rPr>
              <a:t>Qualité des produits</a:t>
            </a:r>
            <a:endParaRPr lang="en-US" sz="1690" dirty="0"/>
          </a:p>
        </p:txBody>
      </p:sp>
      <p:sp>
        <p:nvSpPr>
          <p:cNvPr id="18" name="Text 15"/>
          <p:cNvSpPr/>
          <p:nvPr/>
        </p:nvSpPr>
        <p:spPr>
          <a:xfrm>
            <a:off x="7533561" y="5302806"/>
            <a:ext cx="4651534" cy="343376"/>
          </a:xfrm>
          <a:prstGeom prst="rect">
            <a:avLst/>
          </a:prstGeom>
          <a:noFill/>
          <a:ln/>
        </p:spPr>
        <p:txBody>
          <a:bodyPr wrap="none" rtlCol="0" anchor="t"/>
          <a:lstStyle/>
          <a:p>
            <a:pPr indent="0" marL="0">
              <a:lnSpc>
                <a:spcPts val="2704"/>
              </a:lnSpc>
              <a:buNone/>
            </a:pPr>
            <a:r>
              <a:rPr lang="en-US" sz="1690" dirty="0">
                <a:solidFill>
                  <a:srgbClr val="272525"/>
                </a:solidFill>
                <a:latin typeface="Lato" pitchFamily="34" charset="0"/>
                <a:ea typeface="Lato" pitchFamily="34" charset="-122"/>
                <a:cs typeface="Lato" pitchFamily="34" charset="-120"/>
              </a:rPr>
              <a:t>Amélioration de la qualité</a:t>
            </a:r>
            <a:endParaRPr lang="en-US" sz="1690" dirty="0"/>
          </a:p>
        </p:txBody>
      </p:sp>
      <p:sp>
        <p:nvSpPr>
          <p:cNvPr id="19" name="Shape 16"/>
          <p:cNvSpPr/>
          <p:nvPr/>
        </p:nvSpPr>
        <p:spPr>
          <a:xfrm>
            <a:off x="2230636" y="5782508"/>
            <a:ext cx="10169009" cy="616029"/>
          </a:xfrm>
          <a:prstGeom prst="rect">
            <a:avLst/>
          </a:prstGeom>
          <a:solidFill>
            <a:srgbClr val="FFFFFF">
              <a:alpha val="4000"/>
            </a:srgbClr>
          </a:solidFill>
          <a:ln/>
        </p:spPr>
      </p:sp>
      <p:sp>
        <p:nvSpPr>
          <p:cNvPr id="20" name="Text 17"/>
          <p:cNvSpPr/>
          <p:nvPr/>
        </p:nvSpPr>
        <p:spPr>
          <a:xfrm>
            <a:off x="2445306" y="5918835"/>
            <a:ext cx="4651534" cy="343376"/>
          </a:xfrm>
          <a:prstGeom prst="rect">
            <a:avLst/>
          </a:prstGeom>
          <a:noFill/>
          <a:ln/>
        </p:spPr>
        <p:txBody>
          <a:bodyPr wrap="none" rtlCol="0" anchor="t"/>
          <a:lstStyle/>
          <a:p>
            <a:pPr indent="0" marL="0">
              <a:lnSpc>
                <a:spcPts val="2704"/>
              </a:lnSpc>
              <a:buNone/>
            </a:pPr>
            <a:r>
              <a:rPr lang="en-US" sz="1690" dirty="0">
                <a:solidFill>
                  <a:srgbClr val="272525"/>
                </a:solidFill>
                <a:latin typeface="Lato" pitchFamily="34" charset="0"/>
                <a:ea typeface="Lato" pitchFamily="34" charset="-122"/>
                <a:cs typeface="Lato" pitchFamily="34" charset="-120"/>
              </a:rPr>
              <a:t>Consommation d'énergie</a:t>
            </a:r>
            <a:endParaRPr lang="en-US" sz="1690" dirty="0"/>
          </a:p>
        </p:txBody>
      </p:sp>
      <p:sp>
        <p:nvSpPr>
          <p:cNvPr id="21" name="Text 18"/>
          <p:cNvSpPr/>
          <p:nvPr/>
        </p:nvSpPr>
        <p:spPr>
          <a:xfrm>
            <a:off x="7533561" y="5918835"/>
            <a:ext cx="4651534" cy="343376"/>
          </a:xfrm>
          <a:prstGeom prst="rect">
            <a:avLst/>
          </a:prstGeom>
          <a:noFill/>
          <a:ln/>
        </p:spPr>
        <p:txBody>
          <a:bodyPr wrap="none" rtlCol="0" anchor="t"/>
          <a:lstStyle/>
          <a:p>
            <a:pPr indent="0" marL="0">
              <a:lnSpc>
                <a:spcPts val="2704"/>
              </a:lnSpc>
              <a:buNone/>
            </a:pPr>
            <a:r>
              <a:rPr lang="en-US" sz="1690" dirty="0">
                <a:solidFill>
                  <a:srgbClr val="272525"/>
                </a:solidFill>
                <a:latin typeface="Lato" pitchFamily="34" charset="0"/>
                <a:ea typeface="Lato" pitchFamily="34" charset="-122"/>
                <a:cs typeface="Lato" pitchFamily="34" charset="-120"/>
              </a:rPr>
              <a:t>Réduction des coûts</a:t>
            </a:r>
            <a:endParaRPr lang="en-US" sz="1690" dirty="0"/>
          </a:p>
        </p:txBody>
      </p:sp>
      <p:sp>
        <p:nvSpPr>
          <p:cNvPr id="22" name="Shape 19"/>
          <p:cNvSpPr/>
          <p:nvPr/>
        </p:nvSpPr>
        <p:spPr>
          <a:xfrm>
            <a:off x="2230636" y="6398538"/>
            <a:ext cx="10169009" cy="616029"/>
          </a:xfrm>
          <a:prstGeom prst="rect">
            <a:avLst/>
          </a:prstGeom>
          <a:solidFill>
            <a:srgbClr val="000000">
              <a:alpha val="4000"/>
            </a:srgbClr>
          </a:solidFill>
          <a:ln/>
        </p:spPr>
      </p:sp>
      <p:sp>
        <p:nvSpPr>
          <p:cNvPr id="23" name="Text 20"/>
          <p:cNvSpPr/>
          <p:nvPr/>
        </p:nvSpPr>
        <p:spPr>
          <a:xfrm>
            <a:off x="2445306" y="6534864"/>
            <a:ext cx="4651534" cy="343376"/>
          </a:xfrm>
          <a:prstGeom prst="rect">
            <a:avLst/>
          </a:prstGeom>
          <a:noFill/>
          <a:ln/>
        </p:spPr>
        <p:txBody>
          <a:bodyPr wrap="none" rtlCol="0" anchor="t"/>
          <a:lstStyle/>
          <a:p>
            <a:pPr indent="0" marL="0">
              <a:lnSpc>
                <a:spcPts val="2704"/>
              </a:lnSpc>
              <a:buNone/>
            </a:pPr>
            <a:r>
              <a:rPr lang="en-US" sz="1690" dirty="0">
                <a:solidFill>
                  <a:srgbClr val="272525"/>
                </a:solidFill>
                <a:latin typeface="Lato" pitchFamily="34" charset="0"/>
                <a:ea typeface="Lato" pitchFamily="34" charset="-122"/>
                <a:cs typeface="Lato" pitchFamily="34" charset="-120"/>
              </a:rPr>
              <a:t>Temps de cycle</a:t>
            </a:r>
            <a:endParaRPr lang="en-US" sz="1690" dirty="0"/>
          </a:p>
        </p:txBody>
      </p:sp>
      <p:sp>
        <p:nvSpPr>
          <p:cNvPr id="24" name="Text 21"/>
          <p:cNvSpPr/>
          <p:nvPr/>
        </p:nvSpPr>
        <p:spPr>
          <a:xfrm>
            <a:off x="7533561" y="6534864"/>
            <a:ext cx="4651534" cy="343376"/>
          </a:xfrm>
          <a:prstGeom prst="rect">
            <a:avLst/>
          </a:prstGeom>
          <a:noFill/>
          <a:ln/>
        </p:spPr>
        <p:txBody>
          <a:bodyPr wrap="none" rtlCol="0" anchor="t"/>
          <a:lstStyle/>
          <a:p>
            <a:pPr indent="0" marL="0">
              <a:lnSpc>
                <a:spcPts val="2704"/>
              </a:lnSpc>
              <a:buNone/>
            </a:pPr>
            <a:r>
              <a:rPr lang="en-US" sz="1690" dirty="0">
                <a:solidFill>
                  <a:srgbClr val="272525"/>
                </a:solidFill>
                <a:latin typeface="Lato" pitchFamily="34" charset="0"/>
                <a:ea typeface="Lato" pitchFamily="34" charset="-122"/>
                <a:cs typeface="Lato" pitchFamily="34" charset="-120"/>
              </a:rPr>
              <a:t>Optimisation des processus</a:t>
            </a:r>
            <a:endParaRPr lang="en-US" sz="1690" dirty="0"/>
          </a:p>
        </p:txBody>
      </p:sp>
      <p:sp>
        <p:nvSpPr>
          <p:cNvPr id="25" name="Shape 22"/>
          <p:cNvSpPr/>
          <p:nvPr/>
        </p:nvSpPr>
        <p:spPr>
          <a:xfrm>
            <a:off x="2230636" y="7014567"/>
            <a:ext cx="10169009" cy="616029"/>
          </a:xfrm>
          <a:prstGeom prst="rect">
            <a:avLst/>
          </a:prstGeom>
          <a:solidFill>
            <a:srgbClr val="FFFFFF">
              <a:alpha val="4000"/>
            </a:srgbClr>
          </a:solidFill>
          <a:ln/>
        </p:spPr>
      </p:sp>
      <p:sp>
        <p:nvSpPr>
          <p:cNvPr id="26" name="Text 23"/>
          <p:cNvSpPr/>
          <p:nvPr/>
        </p:nvSpPr>
        <p:spPr>
          <a:xfrm>
            <a:off x="2445306" y="7150894"/>
            <a:ext cx="4651534" cy="343376"/>
          </a:xfrm>
          <a:prstGeom prst="rect">
            <a:avLst/>
          </a:prstGeom>
          <a:noFill/>
          <a:ln/>
        </p:spPr>
        <p:txBody>
          <a:bodyPr wrap="none" rtlCol="0" anchor="t"/>
          <a:lstStyle/>
          <a:p>
            <a:pPr indent="0" marL="0">
              <a:lnSpc>
                <a:spcPts val="2704"/>
              </a:lnSpc>
              <a:buNone/>
            </a:pPr>
            <a:r>
              <a:rPr lang="en-US" sz="1690" dirty="0">
                <a:solidFill>
                  <a:srgbClr val="272525"/>
                </a:solidFill>
                <a:latin typeface="Lato" pitchFamily="34" charset="0"/>
                <a:ea typeface="Lato" pitchFamily="34" charset="-122"/>
                <a:cs typeface="Lato" pitchFamily="34" charset="-120"/>
              </a:rPr>
              <a:t>Coûts de maintenance</a:t>
            </a:r>
            <a:endParaRPr lang="en-US" sz="1690" dirty="0"/>
          </a:p>
        </p:txBody>
      </p:sp>
      <p:sp>
        <p:nvSpPr>
          <p:cNvPr id="27" name="Text 24"/>
          <p:cNvSpPr/>
          <p:nvPr/>
        </p:nvSpPr>
        <p:spPr>
          <a:xfrm>
            <a:off x="7533561" y="7150894"/>
            <a:ext cx="4651534" cy="343376"/>
          </a:xfrm>
          <a:prstGeom prst="rect">
            <a:avLst/>
          </a:prstGeom>
          <a:noFill/>
          <a:ln/>
        </p:spPr>
        <p:txBody>
          <a:bodyPr wrap="none" rtlCol="0" anchor="t"/>
          <a:lstStyle/>
          <a:p>
            <a:pPr indent="0" marL="0">
              <a:lnSpc>
                <a:spcPts val="2704"/>
              </a:lnSpc>
              <a:buNone/>
            </a:pPr>
            <a:r>
              <a:rPr lang="en-US" sz="1690" dirty="0">
                <a:solidFill>
                  <a:srgbClr val="272525"/>
                </a:solidFill>
                <a:latin typeface="Lato" pitchFamily="34" charset="0"/>
                <a:ea typeface="Lato" pitchFamily="34" charset="-122"/>
                <a:cs typeface="Lato" pitchFamily="34" charset="-120"/>
              </a:rPr>
              <a:t>Réduction des coûts</a:t>
            </a:r>
            <a:endParaRPr lang="en-US" sz="169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319599" y="1529477"/>
            <a:ext cx="7477601" cy="1388745"/>
          </a:xfrm>
          <a:prstGeom prst="rect">
            <a:avLst/>
          </a:prstGeom>
          <a:noFill/>
          <a:ln/>
        </p:spPr>
        <p:txBody>
          <a:bodyPr wrap="squar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2.b. Stockage et analyse de données</a:t>
            </a:r>
            <a:endParaRPr lang="en-US" sz="4374" dirty="0"/>
          </a:p>
        </p:txBody>
      </p:sp>
      <p:sp>
        <p:nvSpPr>
          <p:cNvPr id="5" name="Text 2"/>
          <p:cNvSpPr/>
          <p:nvPr/>
        </p:nvSpPr>
        <p:spPr>
          <a:xfrm>
            <a:off x="6319599" y="3251478"/>
            <a:ext cx="7477601" cy="1421606"/>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Le stockage et l'analyse de données sont des éléments clés des systèmes d'informations industriels. Les données peuvent être stockées dans des bases de données pour une utilisation ultérieure, et peuvent être analysées pour identifier les tendances, les problèmes et les opportunités.</a:t>
            </a:r>
            <a:endParaRPr lang="en-US" sz="1750" dirty="0"/>
          </a:p>
        </p:txBody>
      </p:sp>
      <p:sp>
        <p:nvSpPr>
          <p:cNvPr id="6" name="Text 3"/>
          <p:cNvSpPr/>
          <p:nvPr/>
        </p:nvSpPr>
        <p:spPr>
          <a:xfrm>
            <a:off x="6319599" y="4922996"/>
            <a:ext cx="7477601" cy="1777008"/>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L'analyse de données peut être utilisée pour optimiser les opérations, améliorer la qualité, réduire les coûts et prendre des décisions éclairées. Elle peut également aider à anticiper les problèmes et à améliorer la planification. Les données peuvent être analysées en temps réel ou à posteriori, en fonction des besoins de l'entreprise.</a:t>
            </a:r>
            <a:endParaRPr lang="en-US" sz="1750" dirty="0"/>
          </a:p>
        </p:txBody>
      </p:sp>
      <p:pic>
        <p:nvPicPr>
          <p:cNvPr id="7" name="Image 1" descr="preencoded.png">    </p:cNvPr>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00">
              <a:alpha val="80000"/>
            </a:srgbClr>
          </a:solidFill>
          <a:ln/>
        </p:spPr>
      </p:sp>
      <p:sp>
        <p:nvSpPr>
          <p:cNvPr id="6" name="Text 2"/>
          <p:cNvSpPr/>
          <p:nvPr/>
        </p:nvSpPr>
        <p:spPr>
          <a:xfrm>
            <a:off x="2037993" y="641271"/>
            <a:ext cx="7947660" cy="694373"/>
          </a:xfrm>
          <a:prstGeom prst="rect">
            <a:avLst/>
          </a:prstGeom>
          <a:noFill/>
          <a:ln/>
        </p:spPr>
        <p:txBody>
          <a:bodyPr wrap="none" rtlCol="0" anchor="t"/>
          <a:lstStyle/>
          <a:p>
            <a:pPr indent="0" marL="0">
              <a:lnSpc>
                <a:spcPts val="5468"/>
              </a:lnSpc>
              <a:buNone/>
            </a:pPr>
            <a:r>
              <a:rPr lang="en-US" sz="4374" dirty="0">
                <a:solidFill>
                  <a:srgbClr val="FFFFFF"/>
                </a:solidFill>
                <a:latin typeface="Gelasio" pitchFamily="34" charset="0"/>
                <a:ea typeface="Gelasio" pitchFamily="34" charset="-122"/>
                <a:cs typeface="Gelasio" pitchFamily="34" charset="-120"/>
              </a:rPr>
              <a:t>2.c Prise de Mesures Correctives</a:t>
            </a:r>
            <a:endParaRPr lang="en-US" sz="4374" dirty="0"/>
          </a:p>
        </p:txBody>
      </p:sp>
      <p:pic>
        <p:nvPicPr>
          <p:cNvPr id="7" name="Image 2" descr="preencoded.png">    </p:cNvPr>
          <p:cNvPicPr>
            <a:picLocks noChangeAspect="1"/>
          </p:cNvPicPr>
          <p:nvPr/>
        </p:nvPicPr>
        <p:blipFill>
          <a:blip r:embed="rId3"/>
          <a:stretch>
            <a:fillRect/>
          </a:stretch>
        </p:blipFill>
        <p:spPr>
          <a:xfrm>
            <a:off x="4395788" y="1668899"/>
            <a:ext cx="5838825" cy="3892510"/>
          </a:xfrm>
          <a:prstGeom prst="rect">
            <a:avLst/>
          </a:prstGeom>
        </p:spPr>
      </p:pic>
      <p:sp>
        <p:nvSpPr>
          <p:cNvPr id="8" name="Text 3"/>
          <p:cNvSpPr/>
          <p:nvPr/>
        </p:nvSpPr>
        <p:spPr>
          <a:xfrm>
            <a:off x="2037993" y="5811322"/>
            <a:ext cx="10554414" cy="1777008"/>
          </a:xfrm>
          <a:prstGeom prst="rect">
            <a:avLst/>
          </a:prstGeom>
          <a:noFill/>
          <a:ln/>
        </p:spPr>
        <p:txBody>
          <a:bodyPr wrap="square" rtlCol="0" anchor="t"/>
          <a:lstStyle/>
          <a:p>
            <a:pPr indent="0" marL="0">
              <a:lnSpc>
                <a:spcPts val="2799"/>
              </a:lnSpc>
              <a:buNone/>
            </a:pPr>
            <a:r>
              <a:rPr lang="en-US" sz="1750" dirty="0">
                <a:solidFill>
                  <a:srgbClr val="E5E0DF"/>
                </a:solidFill>
                <a:latin typeface="Lato" pitchFamily="34" charset="0"/>
                <a:ea typeface="Lato" pitchFamily="34" charset="-122"/>
                <a:cs typeface="Lato" pitchFamily="34" charset="-120"/>
              </a:rPr>
              <a:t>Les mesures correctives sont une étape essentielle pour garantir la qualité et la sécurité des produits et services de votre entreprise. Les processus de correction doivent être mis en place pour traiter les problèmes qui surviennent dans la production, l'assemblage, la distribution, la vente et l'utilisation de vos produits et services. L'identification rapide des problèmes et la mise en place de mesures correctives peuvent aider à maintenir la confiance des clients et à assurer la sécurité de vos employés et de vos produits.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2308265"/>
            <a:ext cx="806196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3. Gestion de la chaîne logistique</a:t>
            </a:r>
            <a:endParaRPr lang="en-US" sz="4374" dirty="0"/>
          </a:p>
        </p:txBody>
      </p:sp>
      <p:sp>
        <p:nvSpPr>
          <p:cNvPr id="5" name="Text 2"/>
          <p:cNvSpPr/>
          <p:nvPr/>
        </p:nvSpPr>
        <p:spPr>
          <a:xfrm>
            <a:off x="2037993" y="3446978"/>
            <a:ext cx="10554414"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Les systèmes d'informations jouent un rôle essentiel dans la gestion de la chaîne logistique en facilitant la planification, l'optimisation des flux de matériaux, des stocks et des livraisons.</a:t>
            </a:r>
            <a:endParaRPr lang="en-US" sz="1750" dirty="0"/>
          </a:p>
        </p:txBody>
      </p:sp>
      <p:sp>
        <p:nvSpPr>
          <p:cNvPr id="6" name="Shape 3"/>
          <p:cNvSpPr/>
          <p:nvPr/>
        </p:nvSpPr>
        <p:spPr>
          <a:xfrm>
            <a:off x="2037993" y="4407694"/>
            <a:ext cx="3370064" cy="1513522"/>
          </a:xfrm>
          <a:prstGeom prst="roundRect">
            <a:avLst>
              <a:gd name="adj" fmla="val 6606"/>
            </a:avLst>
          </a:prstGeom>
          <a:solidFill>
            <a:srgbClr val="E8E8E3"/>
          </a:solidFill>
          <a:ln w="13811">
            <a:solidFill>
              <a:srgbClr val="D1D1C7"/>
            </a:solidFill>
            <a:prstDash val="solid"/>
          </a:ln>
        </p:spPr>
      </p:sp>
      <p:sp>
        <p:nvSpPr>
          <p:cNvPr id="7" name="Text 4"/>
          <p:cNvSpPr/>
          <p:nvPr/>
        </p:nvSpPr>
        <p:spPr>
          <a:xfrm>
            <a:off x="2273975" y="4643676"/>
            <a:ext cx="2898100" cy="1041559"/>
          </a:xfrm>
          <a:prstGeom prst="rect">
            <a:avLst/>
          </a:prstGeom>
          <a:noFill/>
          <a:ln/>
        </p:spPr>
        <p:txBody>
          <a:bodyPr wrap="squar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a. Planification et optimisation des flux de matériaux</a:t>
            </a:r>
            <a:endParaRPr lang="en-US" sz="2187" dirty="0"/>
          </a:p>
        </p:txBody>
      </p:sp>
      <p:sp>
        <p:nvSpPr>
          <p:cNvPr id="8" name="Shape 5"/>
          <p:cNvSpPr/>
          <p:nvPr/>
        </p:nvSpPr>
        <p:spPr>
          <a:xfrm>
            <a:off x="5630228" y="4407694"/>
            <a:ext cx="3370064" cy="1513522"/>
          </a:xfrm>
          <a:prstGeom prst="roundRect">
            <a:avLst>
              <a:gd name="adj" fmla="val 6606"/>
            </a:avLst>
          </a:prstGeom>
          <a:solidFill>
            <a:srgbClr val="E8E8E3"/>
          </a:solidFill>
          <a:ln w="13811">
            <a:solidFill>
              <a:srgbClr val="D1D1C7"/>
            </a:solidFill>
            <a:prstDash val="solid"/>
          </a:ln>
        </p:spPr>
      </p:sp>
      <p:sp>
        <p:nvSpPr>
          <p:cNvPr id="9" name="Text 6"/>
          <p:cNvSpPr/>
          <p:nvPr/>
        </p:nvSpPr>
        <p:spPr>
          <a:xfrm>
            <a:off x="5866209" y="4643676"/>
            <a:ext cx="2898100" cy="1041559"/>
          </a:xfrm>
          <a:prstGeom prst="rect">
            <a:avLst/>
          </a:prstGeom>
          <a:noFill/>
          <a:ln/>
        </p:spPr>
        <p:txBody>
          <a:bodyPr wrap="squar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b. Surveillance et suivi des mouvements de produits</a:t>
            </a:r>
            <a:endParaRPr lang="en-US" sz="2187" dirty="0"/>
          </a:p>
        </p:txBody>
      </p:sp>
      <p:sp>
        <p:nvSpPr>
          <p:cNvPr id="10" name="Shape 7"/>
          <p:cNvSpPr/>
          <p:nvPr/>
        </p:nvSpPr>
        <p:spPr>
          <a:xfrm>
            <a:off x="9222462" y="4407694"/>
            <a:ext cx="3370064" cy="1513522"/>
          </a:xfrm>
          <a:prstGeom prst="roundRect">
            <a:avLst>
              <a:gd name="adj" fmla="val 6606"/>
            </a:avLst>
          </a:prstGeom>
          <a:solidFill>
            <a:srgbClr val="E8E8E3"/>
          </a:solidFill>
          <a:ln w="13811">
            <a:solidFill>
              <a:srgbClr val="D1D1C7"/>
            </a:solidFill>
            <a:prstDash val="solid"/>
          </a:ln>
        </p:spPr>
      </p:sp>
      <p:sp>
        <p:nvSpPr>
          <p:cNvPr id="11" name="Text 8"/>
          <p:cNvSpPr/>
          <p:nvPr/>
        </p:nvSpPr>
        <p:spPr>
          <a:xfrm>
            <a:off x="9458444" y="4643676"/>
            <a:ext cx="2898100" cy="1041559"/>
          </a:xfrm>
          <a:prstGeom prst="rect">
            <a:avLst/>
          </a:prstGeom>
          <a:noFill/>
          <a:ln/>
        </p:spPr>
        <p:txBody>
          <a:bodyPr wrap="squar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c. Amélioration de la visibilité de la chaîne logistique</a:t>
            </a:r>
            <a:endParaRPr lang="en-US" sz="2187"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2023-09-26T07:26:58Z</dcterms:created>
  <dcterms:modified xsi:type="dcterms:W3CDTF">2023-09-26T07:26:58Z</dcterms:modified>
</cp:coreProperties>
</file>